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73" r:id="rId3"/>
    <p:sldId id="272" r:id="rId4"/>
    <p:sldId id="275" r:id="rId5"/>
    <p:sldId id="276" r:id="rId6"/>
    <p:sldId id="277" r:id="rId7"/>
    <p:sldId id="274" r:id="rId8"/>
    <p:sldId id="278" r:id="rId9"/>
    <p:sldId id="280" r:id="rId10"/>
    <p:sldId id="268" r:id="rId11"/>
    <p:sldId id="281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E7F3"/>
    <a:srgbClr val="EAF57F"/>
    <a:srgbClr val="CC0000"/>
    <a:srgbClr val="FF66CC"/>
    <a:srgbClr val="FF00FF"/>
    <a:srgbClr val="66FF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56" autoAdjust="0"/>
  </p:normalViewPr>
  <p:slideViewPr>
    <p:cSldViewPr>
      <p:cViewPr>
        <p:scale>
          <a:sx n="106" d="100"/>
          <a:sy n="106" d="100"/>
        </p:scale>
        <p:origin x="-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E62DD5-B71A-4BBF-ADBC-DDF1FDF5E4C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6654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A48E55E-3052-4E1F-9C0D-DCBF54D91F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4A1B76-FFE8-4C20-9AD0-D9622AEC6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08B729-5912-489D-BDA6-1BF4B7182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1292D2-CE23-4AB4-91AE-40ABD50786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51156C-9338-4BC0-872F-1C3B78A607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91D5A-545C-4B61-A5C3-84A962B857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69CCA6-DDA9-4AF3-832E-77DA5AF38A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291355-CFE2-42CB-8126-CB8EA9DF33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365549-1DE0-4993-B376-376897765E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799A0B-D92D-484F-9CC5-707E5905C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1F7C14-39C0-42A3-8C2D-3725645FDE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69E3B88-5F03-4ED6-A471-4528CF7CF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rtem1\Desktop\&#1084;&#1086;&#1103;\&#1040;&#1088;&#1090;%20&#1075;&#1080;&#1084;&#1085;&#1072;&#1089;&#1090;&#1080;&#1082;&#1072;\&#1055;&#1088;&#1077;&#1079;%20&#1089;&#1074;&#1080;&#1089;&#1090;\&#1074;&#1086;&#1083;&#1096;&#1077;&#1073;&#1089;&#1090;&#1074;&#1086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09600" y="1066800"/>
            <a:ext cx="5867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chemeClr val="accent2"/>
                </a:solidFill>
                <a:latin typeface="Comic Sans MS" pitchFamily="66" charset="0"/>
              </a:rPr>
              <a:t>Гимнастика </a:t>
            </a:r>
          </a:p>
          <a:p>
            <a:pPr algn="ctr"/>
            <a:r>
              <a:rPr lang="ru-RU" sz="6000" b="1" dirty="0">
                <a:solidFill>
                  <a:schemeClr val="accent2"/>
                </a:solidFill>
                <a:latin typeface="Comic Sans MS" pitchFamily="66" charset="0"/>
              </a:rPr>
              <a:t>для язычка</a:t>
            </a:r>
          </a:p>
          <a:p>
            <a:pPr algn="ctr"/>
            <a:r>
              <a:rPr lang="ru-RU" sz="6000" dirty="0" smtClean="0">
                <a:solidFill>
                  <a:schemeClr val="accent2"/>
                </a:solidFill>
                <a:latin typeface="Comic Sans MS" pitchFamily="66" charset="0"/>
              </a:rPr>
              <a:t>(свистящие )</a:t>
            </a:r>
            <a:endParaRPr lang="ru-RU" sz="60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5126" name="волшебство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5" fill="hold"/>
                                        <p:tgtEl>
                                          <p:spTgt spid="51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55"/>
                            </p:stCondLst>
                            <p:childTnLst>
                              <p:par>
                                <p:cTn id="23" presetID="20" presetClass="emph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4" dur="1000" autoRev="1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1000" autoRev="1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1000" autoRev="1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8" dur="1000" autoRev="1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1000" autoRev="1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1000" autoRev="1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2" dur="1000" autoRev="1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1000" autoRev="1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1000" autoRev="1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6"/>
                </p:tgtEl>
              </p:cMediaNode>
            </p:audio>
          </p:childTnLst>
        </p:cTn>
      </p:par>
    </p:tnLst>
    <p:bldLst>
      <p:bldP spid="5124" grpId="0" build="allAtOnce"/>
      <p:bldP spid="5124" grpId="1" uiExpan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butterfly1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295400"/>
            <a:ext cx="1333500" cy="1295400"/>
          </a:xfrm>
          <a:prstGeom prst="rect">
            <a:avLst/>
          </a:prstGeom>
          <a:noFill/>
        </p:spPr>
      </p:pic>
      <p:pic>
        <p:nvPicPr>
          <p:cNvPr id="47110" name="Picture 6" descr="butterfly1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981200"/>
            <a:ext cx="990600" cy="1066800"/>
          </a:xfrm>
          <a:prstGeom prst="rect">
            <a:avLst/>
          </a:prstGeom>
          <a:noFill/>
        </p:spPr>
      </p:pic>
      <p:pic>
        <p:nvPicPr>
          <p:cNvPr id="47111" name="Picture 7" descr="butterfly1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143000"/>
            <a:ext cx="1219200" cy="1219200"/>
          </a:xfrm>
          <a:prstGeom prst="rect">
            <a:avLst/>
          </a:prstGeom>
          <a:noFill/>
        </p:spPr>
      </p:pic>
      <p:pic>
        <p:nvPicPr>
          <p:cNvPr id="47112" name="Picture 8" descr="butterfly1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5181600"/>
            <a:ext cx="800100" cy="1295400"/>
          </a:xfrm>
          <a:prstGeom prst="rect">
            <a:avLst/>
          </a:prstGeom>
          <a:noFill/>
        </p:spPr>
      </p:pic>
      <p:pic>
        <p:nvPicPr>
          <p:cNvPr id="47113" name="Picture 9" descr="butterfly1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648200"/>
            <a:ext cx="1600200" cy="14478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Теперь твой язычок порхает как бабочка!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7116" name="Picture 12" descr="http://img-fotki.yandex.ru/get/7/annaze63.a0/0_3a89a_15ed9a99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295400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71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sz="2800" b="1" dirty="0" smtClean="0">
                <a:latin typeface="Meiryo UI" pitchFamily="34" charset="-128"/>
              </a:rPr>
              <a:t/>
            </a:r>
            <a:br>
              <a:rPr lang="ru-RU" sz="2800" b="1" dirty="0" smtClean="0">
                <a:latin typeface="Meiryo UI" pitchFamily="34" charset="-128"/>
              </a:rPr>
            </a:br>
            <a:r>
              <a:rPr lang="ru-RU" sz="2800" dirty="0" smtClean="0"/>
              <a:t>1.</a:t>
            </a:r>
            <a:r>
              <a:rPr lang="ru-RU" sz="5400" dirty="0" smtClean="0"/>
              <a:t> </a:t>
            </a:r>
            <a:r>
              <a:rPr lang="ru-RU" sz="2800" b="1" dirty="0" smtClean="0"/>
              <a:t>Артикуляционная гимнастика / </a:t>
            </a:r>
            <a:r>
              <a:rPr lang="ru-RU" sz="2800" dirty="0" smtClean="0"/>
              <a:t>Е.М. Косинова; [ил. Г.В. Соколова]. – М.: ОЛИСС, Эксмо, 2007. </a:t>
            </a:r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2.</a:t>
            </a:r>
            <a:r>
              <a:rPr lang="ru-RU" dirty="0" smtClean="0"/>
              <a:t> </a:t>
            </a:r>
            <a:r>
              <a:rPr lang="ru-RU" sz="2800" b="1" dirty="0" smtClean="0"/>
              <a:t>Воробьёва Т</a:t>
            </a:r>
            <a:r>
              <a:rPr lang="ru-RU" sz="2800" dirty="0" smtClean="0"/>
              <a:t>.</a:t>
            </a:r>
            <a:r>
              <a:rPr lang="ru-RU" sz="2800" b="1" dirty="0" smtClean="0"/>
              <a:t>А., Крупенчук О.И.</a:t>
            </a:r>
            <a:r>
              <a:rPr lang="ru-RU" sz="2800" dirty="0" smtClean="0"/>
              <a:t> Логопедические упражнения: Артикуляционная гимнастика. – СПб.: Издательский Дом «Литера», 2006.</a:t>
            </a:r>
            <a:br>
              <a:rPr lang="ru-RU" sz="2800" dirty="0" smtClean="0"/>
            </a:br>
            <a:endParaRPr lang="ru-RU" sz="2800" dirty="0" smtClean="0"/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3. </a:t>
            </a:r>
            <a:r>
              <a:rPr lang="ru-RU" sz="2800" b="1" dirty="0" smtClean="0"/>
              <a:t>Нищева Н.</a:t>
            </a:r>
            <a:r>
              <a:rPr lang="ru-RU" sz="2800" dirty="0" smtClean="0"/>
              <a:t>В. Весёлая артикуляционная гимнастика. – СПб.: ООО «ИЗДАТЕЛЬСТВО «ДЕТСТВО – ПРЕСС», 2009.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  <a:latin typeface="Meiryo UI" pitchFamily="34" charset="-128"/>
              </a:rPr>
              <a:t>Список использованной литературы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9" descr="butterfly1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4953000"/>
            <a:ext cx="1600200" cy="1447800"/>
          </a:xfrm>
          <a:prstGeom prst="rect">
            <a:avLst/>
          </a:prstGeom>
          <a:noFill/>
        </p:spPr>
      </p:pic>
      <p:pic>
        <p:nvPicPr>
          <p:cNvPr id="7" name="Picture 9" descr="butterfly1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9600"/>
            <a:ext cx="1600200" cy="1447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 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u="sng" dirty="0" smtClean="0"/>
              <a:t>Цель:</a:t>
            </a:r>
            <a:r>
              <a:rPr lang="ru-RU" sz="1800" dirty="0" smtClean="0"/>
              <a:t> уметь удерживать открытым рот с одновременным показом верхних и нижних зубов.</a:t>
            </a:r>
            <a:br>
              <a:rPr lang="ru-RU" sz="1800" dirty="0" smtClean="0"/>
            </a:br>
            <a:r>
              <a:rPr lang="ru-RU" sz="1800" u="sng" dirty="0" smtClean="0"/>
              <a:t>Методические рекомендации</a:t>
            </a:r>
            <a:r>
              <a:rPr lang="ru-RU" sz="1800" dirty="0" smtClean="0"/>
              <a:t>: из положения «Забор» медленно открывать рот. Зубы должны быть видны</a:t>
            </a:r>
            <a:endParaRPr lang="ru-RU" sz="12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5181600"/>
            <a:ext cx="4040188" cy="13716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«Окно».</a:t>
            </a:r>
            <a:endParaRPr lang="ru-RU" sz="32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6" y="5181600"/>
            <a:ext cx="4270374" cy="1371600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sz="1600" b="1" dirty="0" smtClean="0"/>
          </a:p>
          <a:p>
            <a:pPr algn="ctr"/>
            <a:r>
              <a:rPr lang="ru-RU" sz="1600" b="1" dirty="0" smtClean="0"/>
              <a:t>Открываем ротик-дом.</a:t>
            </a:r>
          </a:p>
          <a:p>
            <a:pPr algn="ctr"/>
            <a:r>
              <a:rPr lang="ru-RU" sz="1600" b="1" dirty="0" smtClean="0"/>
              <a:t>Кто хозяин в доме том?</a:t>
            </a:r>
          </a:p>
          <a:p>
            <a:pPr algn="ctr"/>
            <a:r>
              <a:rPr lang="ru-RU" sz="1600" b="1" dirty="0" smtClean="0"/>
              <a:t>В нем хозяин-Язычок, </a:t>
            </a:r>
          </a:p>
          <a:p>
            <a:pPr algn="ctr"/>
            <a:r>
              <a:rPr lang="ru-RU" sz="1600" b="1" dirty="0" smtClean="0"/>
              <a:t>Он удобно на пол лег.</a:t>
            </a:r>
            <a:endParaRPr lang="ru-RU" sz="1600" dirty="0" smtClean="0"/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1444295"/>
            <a:ext cx="4041775" cy="2899106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" name="Picture 8" descr="C:\Documents and Settings\Admin\Рабочий стол\арт гимнастика фото\2 заборчик копия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76400"/>
            <a:ext cx="2514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5-конечная звезда 20"/>
          <p:cNvSpPr/>
          <p:nvPr/>
        </p:nvSpPr>
        <p:spPr>
          <a:xfrm>
            <a:off x="0" y="12954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1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0" y="24384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-152400" y="35052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5-конечная звезда 12"/>
          <p:cNvSpPr/>
          <p:nvPr/>
        </p:nvSpPr>
        <p:spPr>
          <a:xfrm>
            <a:off x="0" y="45720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4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0" y="55626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5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 cstate="print">
            <a:lum bright="-12000" contrast="42000"/>
          </a:blip>
          <a:srcRect/>
          <a:stretch>
            <a:fillRect/>
          </a:stretch>
        </p:blipFill>
        <p:spPr>
          <a:xfrm>
            <a:off x="838201" y="1524000"/>
            <a:ext cx="3505200" cy="3810000"/>
          </a:xfrm>
          <a:prstGeom prst="rect">
            <a:avLst/>
          </a:prstGeom>
          <a:noFill/>
          <a:ln w="9652">
            <a:solidFill>
              <a:schemeClr val="accent1"/>
            </a:solidFill>
            <a:miter lim="800000"/>
          </a:ln>
          <a:effectLst>
            <a:softEdge rad="317500"/>
          </a:effectLst>
        </p:spPr>
      </p:pic>
      <p:pic>
        <p:nvPicPr>
          <p:cNvPr id="17" name="Picture 2" descr="Органы артикуляционного аппарат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676400"/>
            <a:ext cx="3886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ru-RU" sz="1200" u="sng" dirty="0" smtClean="0"/>
              <a:t>Цель: </a:t>
            </a:r>
            <a:r>
              <a:rPr lang="ru-RU" sz="1200" dirty="0" smtClean="0"/>
              <a:t>подготовить артикуляцию для свистящих звуков, активизировать губы. </a:t>
            </a:r>
            <a:br>
              <a:rPr lang="ru-RU" sz="1200" dirty="0" smtClean="0"/>
            </a:br>
            <a:r>
              <a:rPr lang="ru-RU" sz="1200" u="sng" dirty="0" smtClean="0"/>
              <a:t>Методические рекомендации: </a:t>
            </a:r>
            <a:r>
              <a:rPr lang="ru-RU" sz="1200" dirty="0" smtClean="0"/>
              <a:t>перед зеркалом просим ребенка максимально растянуть губы /улыбнуться/, показать верхние и нижние зубы. Верхние зубы должны находиться напротив нижних. Необходимо проверить наличие расстояния между ними /1 мм/. Следить, чтобы ребенок не морщил нос.</a:t>
            </a:r>
            <a:endParaRPr lang="ru-RU" sz="12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5181600"/>
            <a:ext cx="4040188" cy="13716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«Заборчик»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6" y="5181600"/>
            <a:ext cx="4041775" cy="1371600"/>
          </a:xfrm>
        </p:spPr>
        <p:txBody>
          <a:bodyPr>
            <a:normAutofit fontScale="92500" lnSpcReduction="20000"/>
          </a:bodyPr>
          <a:lstStyle/>
          <a:p>
            <a:endParaRPr lang="ru-RU" b="1" dirty="0" smtClean="0"/>
          </a:p>
          <a:p>
            <a:pPr algn="ctr"/>
            <a:r>
              <a:rPr lang="ru-RU" sz="1700" b="1" dirty="0" smtClean="0"/>
              <a:t>Зубы ровно ты смыкаешь</a:t>
            </a:r>
            <a:endParaRPr lang="ru-RU" sz="1700" dirty="0" smtClean="0"/>
          </a:p>
          <a:p>
            <a:pPr algn="ctr"/>
            <a:r>
              <a:rPr lang="ru-RU" sz="1700" b="1" dirty="0" smtClean="0"/>
              <a:t> И «заборчик» получаешь. </a:t>
            </a:r>
          </a:p>
          <a:p>
            <a:pPr algn="ctr"/>
            <a:r>
              <a:rPr lang="ru-RU" sz="1700" b="1" dirty="0" smtClean="0"/>
              <a:t>А сейчас раздвинешь губы </a:t>
            </a:r>
          </a:p>
          <a:p>
            <a:pPr algn="ctr"/>
            <a:r>
              <a:rPr lang="ru-RU" sz="1700" b="1" dirty="0" smtClean="0"/>
              <a:t>И увидишь свои зубы.</a:t>
            </a:r>
            <a:endParaRPr lang="ru-RU" sz="1700" dirty="0" smtClean="0"/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1444295"/>
            <a:ext cx="4041775" cy="2822906"/>
          </a:xfrm>
        </p:spPr>
        <p:txBody>
          <a:bodyPr>
            <a:normAutofit/>
          </a:bodyPr>
          <a:lstStyle/>
          <a:p>
            <a:r>
              <a:rPr lang="ru-RU" dirty="0" smtClean="0"/>
              <a:t>«</a:t>
            </a:r>
            <a:endParaRPr lang="ru-RU" dirty="0"/>
          </a:p>
        </p:txBody>
      </p:sp>
      <p:pic>
        <p:nvPicPr>
          <p:cNvPr id="9" name="Picture 8" descr="C:\Documents and Settings\Admin\Рабочий стол\арт гимнастика фото\2 заборчик копия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76400"/>
            <a:ext cx="2514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7200" y="1447800"/>
            <a:ext cx="382907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1" name="5-конечная звезда 20"/>
          <p:cNvSpPr/>
          <p:nvPr/>
        </p:nvSpPr>
        <p:spPr>
          <a:xfrm>
            <a:off x="0" y="51816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1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0" y="42672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0" y="32766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5-конечная звезда 12"/>
          <p:cNvSpPr/>
          <p:nvPr/>
        </p:nvSpPr>
        <p:spPr>
          <a:xfrm>
            <a:off x="0" y="22860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4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0" y="13716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5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5" name="Picture 8" descr="C:\Documents and Settings\Admin\Рабочий стол\арт гимнастика фото\2 заборчик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47800"/>
            <a:ext cx="420537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3650"/>
          </a:xfrm>
        </p:spPr>
        <p:txBody>
          <a:bodyPr>
            <a:normAutofit/>
          </a:bodyPr>
          <a:lstStyle/>
          <a:p>
            <a:r>
              <a:rPr lang="ru-RU" sz="13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1400" u="sng" dirty="0" smtClean="0"/>
              <a:t> Цель: </a:t>
            </a:r>
            <a:r>
              <a:rPr lang="ru-RU" sz="1400" dirty="0" smtClean="0"/>
              <a:t>выработать подвижность губ.</a:t>
            </a:r>
            <a:br>
              <a:rPr lang="ru-RU" sz="1400" dirty="0" smtClean="0"/>
            </a:br>
            <a:r>
              <a:rPr lang="ru-RU" sz="1400" u="sng" dirty="0" smtClean="0"/>
              <a:t>Методические рекомендации: </a:t>
            </a:r>
            <a:r>
              <a:rPr lang="ru-RU" sz="1400" dirty="0" smtClean="0"/>
              <a:t>из положения «Забор» вытянуть губы вперед, плотно их сомкнуть, чтобы в центре не было дырочка. Круговая мышца собирается в морщинки</a:t>
            </a:r>
            <a:br>
              <a:rPr lang="ru-RU" sz="1400" dirty="0" smtClean="0"/>
            </a:br>
            <a:r>
              <a:rPr lang="ru-RU" sz="1400" dirty="0" smtClean="0"/>
              <a:t>Необходимо проверить, чтобы нижняя челюсть не опускалась. Чередовать «Заборчик»-   «Хоботок»</a:t>
            </a:r>
            <a:endParaRPr lang="ru-RU" sz="14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1295400"/>
          </a:xfrm>
        </p:spPr>
        <p:txBody>
          <a:bodyPr>
            <a:norm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  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«Хоботок»</a:t>
            </a:r>
            <a:endParaRPr lang="ru-RU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12954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/>
              <a:t>Хоботок слоненок тянет</a:t>
            </a:r>
          </a:p>
          <a:p>
            <a:pPr algn="ctr"/>
            <a:r>
              <a:rPr lang="ru-RU" sz="1400" b="1" dirty="0" smtClean="0"/>
              <a:t>Он вот-вот банан достанет.</a:t>
            </a:r>
          </a:p>
          <a:p>
            <a:pPr algn="ctr"/>
            <a:r>
              <a:rPr lang="ru-RU" sz="1400" b="1" dirty="0" smtClean="0"/>
              <a:t>Губки в трубочку сложи</a:t>
            </a:r>
          </a:p>
          <a:p>
            <a:pPr algn="ctr"/>
            <a:r>
              <a:rPr lang="ru-RU" sz="1400" b="1" dirty="0" smtClean="0"/>
              <a:t>И слоненку покажи</a:t>
            </a:r>
            <a:endParaRPr lang="ru-RU" sz="14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0" y="11430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1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0" y="22098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0" y="35052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5-конечная звезда 12"/>
          <p:cNvSpPr/>
          <p:nvPr/>
        </p:nvSpPr>
        <p:spPr>
          <a:xfrm>
            <a:off x="0" y="45720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4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0" y="56388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5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5" name="Picture 6" descr="3 труб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1" y="1371601"/>
            <a:ext cx="3733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6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886200"/>
            <a:ext cx="1633728" cy="132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066800" y="1295400"/>
            <a:ext cx="3316287" cy="4008437"/>
          </a:xfrm>
          <a:prstGeom prst="rect">
            <a:avLst/>
          </a:prstGeom>
          <a:noFill/>
          <a:ln>
            <a:noFill/>
            <a:prstDash val="sysDash"/>
            <a:miter lim="800000"/>
          </a:ln>
          <a:effectLst>
            <a:softEdge rad="63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ru-RU" sz="13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1200" u="sng" dirty="0" smtClean="0"/>
              <a:t> </a:t>
            </a:r>
            <a:br>
              <a:rPr lang="ru-RU" sz="1200" u="sng" dirty="0" smtClean="0"/>
            </a:br>
            <a:r>
              <a:rPr lang="ru-RU" sz="1400" u="sng" dirty="0" smtClean="0"/>
              <a:t>Цель: </a:t>
            </a:r>
            <a:r>
              <a:rPr lang="ru-RU" sz="1400" dirty="0" smtClean="0"/>
              <a:t>выработать положение широкой: языка, что необходимо для подготовки шипящих звуков.</a:t>
            </a:r>
            <a:br>
              <a:rPr lang="ru-RU" sz="1400" dirty="0" smtClean="0"/>
            </a:br>
            <a:r>
              <a:rPr lang="ru-RU" sz="1400" u="sng" dirty="0" smtClean="0"/>
              <a:t>Методические рекомендации: </a:t>
            </a:r>
            <a:r>
              <a:rPr lang="ru-RU" sz="1400" dirty="0" smtClean="0"/>
              <a:t>последовательно выполнять упражнения: «Забор» -«Окно» .Из нижнего положения языка выдвинуть язык на нижнюю губу. Язык должен быть спокойным. Нижняя губа не должна подворачиваться, верхняя должна обнажать зубы. Покусаем язычок зубами от кончика до корня.</a:t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5181600"/>
            <a:ext cx="4040188" cy="14478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  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«Лопаточка»</a:t>
            </a:r>
            <a:endParaRPr lang="ru-RU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6" y="5181600"/>
            <a:ext cx="4041775" cy="1447800"/>
          </a:xfrm>
        </p:spPr>
        <p:txBody>
          <a:bodyPr>
            <a:normAutofit lnSpcReduction="10000"/>
          </a:bodyPr>
          <a:lstStyle/>
          <a:p>
            <a:pPr algn="ctr"/>
            <a:endParaRPr lang="ru-RU" sz="1600" b="1" dirty="0" smtClean="0"/>
          </a:p>
          <a:p>
            <a:pPr algn="ctr"/>
            <a:r>
              <a:rPr lang="ru-RU" sz="1600" b="1" dirty="0" smtClean="0"/>
              <a:t>Язык лопаткой положи</a:t>
            </a:r>
          </a:p>
          <a:p>
            <a:pPr algn="ctr"/>
            <a:r>
              <a:rPr lang="ru-RU" sz="1600" b="1" dirty="0" smtClean="0"/>
              <a:t> И под счет его держи:</a:t>
            </a:r>
          </a:p>
          <a:p>
            <a:pPr algn="ctr"/>
            <a:r>
              <a:rPr lang="ru-RU" sz="1600" b="1" dirty="0" smtClean="0"/>
              <a:t> Раз, два, три, четыре, пять! </a:t>
            </a:r>
          </a:p>
          <a:p>
            <a:pPr algn="ctr"/>
            <a:r>
              <a:rPr lang="ru-RU" sz="1600" b="1" dirty="0" smtClean="0"/>
              <a:t>Язык надо расслаблять!</a:t>
            </a:r>
          </a:p>
          <a:p>
            <a:pPr algn="ctr"/>
            <a:endParaRPr lang="ru-RU" sz="14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88970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0" y="11430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1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0" y="22098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0" y="35052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5-конечная звезда 12"/>
          <p:cNvSpPr/>
          <p:nvPr/>
        </p:nvSpPr>
        <p:spPr>
          <a:xfrm>
            <a:off x="0" y="45720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4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0" y="56388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5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" name="Picture 3" descr="C:\Documents and Settings\Admin\Рабочий стол\картинки\fa67e40ace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371600"/>
            <a:ext cx="3581400" cy="3581400"/>
          </a:xfrm>
          <a:prstGeom prst="rect">
            <a:avLst/>
          </a:prstGeom>
          <a:noFill/>
        </p:spPr>
      </p:pic>
      <p:pic>
        <p:nvPicPr>
          <p:cNvPr id="23" name="Picture 2" descr="C:\Documents and Settings\Admin\Рабочий стол\картинки\061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838201" y="1524002"/>
            <a:ext cx="3657597" cy="3200400"/>
          </a:xfrm>
          <a:prstGeom prst="rect">
            <a:avLst/>
          </a:prstGeom>
          <a:noFill/>
          <a:ln w="9652">
            <a:solidFill>
              <a:schemeClr val="accent1"/>
            </a:solidFill>
            <a:miter lim="800000"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219200"/>
          </a:xfrm>
        </p:spPr>
        <p:txBody>
          <a:bodyPr>
            <a:normAutofit fontScale="90000"/>
          </a:bodyPr>
          <a:lstStyle/>
          <a:p>
            <a:r>
              <a:rPr lang="ru-RU" sz="13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1100" dirty="0" smtClean="0"/>
              <a:t> </a:t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>
                <a:effectLst/>
              </a:rPr>
              <a:t/>
            </a:r>
            <a:br>
              <a:rPr lang="ru-RU" sz="1100" dirty="0" smtClean="0">
                <a:effectLst/>
              </a:rPr>
            </a:br>
            <a:r>
              <a:rPr lang="ru-RU" sz="1200" u="sng" dirty="0" smtClean="0">
                <a:effectLst/>
              </a:rPr>
              <a:t>Цель: </a:t>
            </a:r>
            <a:r>
              <a:rPr lang="ru-RU" sz="1200" dirty="0" smtClean="0">
                <a:effectLst/>
              </a:rPr>
              <a:t>Научиться удерживать кончик языка за нижними зубами. Укреплять кончик язык развивать подвижность языка.</a:t>
            </a:r>
            <a:br>
              <a:rPr lang="ru-RU" sz="1200" dirty="0" smtClean="0">
                <a:effectLst/>
              </a:rPr>
            </a:br>
            <a:r>
              <a:rPr lang="ru-RU" sz="1200" u="sng" dirty="0" smtClean="0">
                <a:effectLst/>
              </a:rPr>
              <a:t>Метод. рекомендации</a:t>
            </a:r>
            <a:r>
              <a:rPr lang="ru-RU" sz="1200" dirty="0" smtClean="0">
                <a:effectLst/>
              </a:rPr>
              <a:t>: Улыбнуться, показать зубы, приоткрыть рот и кончиком языка «почистить» нижние зубы с внутренней стороны. Обратите внимание! </a:t>
            </a:r>
            <a:br>
              <a:rPr lang="ru-RU" sz="1200" dirty="0" smtClean="0">
                <a:effectLst/>
              </a:rPr>
            </a:br>
            <a:r>
              <a:rPr lang="ru-RU" sz="1200" dirty="0" smtClean="0">
                <a:effectLst/>
              </a:rPr>
              <a:t>1. Губы неподвижны, растянуты в улыбке. </a:t>
            </a:r>
            <a:br>
              <a:rPr lang="ru-RU" sz="1200" dirty="0" smtClean="0">
                <a:effectLst/>
              </a:rPr>
            </a:br>
            <a:r>
              <a:rPr lang="ru-RU" sz="1200" dirty="0" smtClean="0">
                <a:effectLst/>
              </a:rPr>
              <a:t>2. Двигая кончиком язы из стороны в сторону, нужно следить, чтобы он находился у дёсен. </a:t>
            </a:r>
            <a:br>
              <a:rPr lang="ru-RU" sz="1200" dirty="0" smtClean="0">
                <a:effectLst/>
              </a:rPr>
            </a:br>
            <a:r>
              <a:rPr lang="ru-RU" sz="1200" dirty="0" smtClean="0">
                <a:effectLst/>
              </a:rPr>
              <a:t>3. Упражнение рекомендуется выполнять как можно чаще при «межзубном произношении свистящих», в процессе речи язык ребёнка находится между зубами.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12192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«Чистим зубы»</a:t>
            </a:r>
            <a:endParaRPr lang="ru-RU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12192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/>
              <a:t>Ходит «горка» влево-вправо, </a:t>
            </a:r>
            <a:endParaRPr lang="ru-RU" sz="1600" dirty="0" smtClean="0"/>
          </a:p>
          <a:p>
            <a:pPr algn="ctr"/>
            <a:r>
              <a:rPr lang="ru-RU" sz="1600" b="1" dirty="0" smtClean="0"/>
              <a:t>Чистит зубки очень браво.</a:t>
            </a:r>
            <a:endParaRPr lang="ru-RU" sz="1600" dirty="0" smtClean="0"/>
          </a:p>
          <a:p>
            <a:pPr algn="ctr"/>
            <a:endParaRPr lang="ru-RU" sz="14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0" y="11430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1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0" y="22098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0" y="35052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5-конечная звезда 12"/>
          <p:cNvSpPr/>
          <p:nvPr/>
        </p:nvSpPr>
        <p:spPr>
          <a:xfrm>
            <a:off x="0" y="45720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4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0" y="56388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5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2" cstate="print">
            <a:lum bright="-12000" contrast="36000"/>
          </a:blip>
          <a:srcRect/>
          <a:stretch>
            <a:fillRect/>
          </a:stretch>
        </p:blipFill>
        <p:spPr>
          <a:xfrm>
            <a:off x="914400" y="1447800"/>
            <a:ext cx="3276600" cy="3822700"/>
          </a:xfrm>
          <a:prstGeom prst="rect">
            <a:avLst/>
          </a:prstGeom>
          <a:noFill/>
          <a:ln>
            <a:noFill/>
            <a:prstDash val="sysDash"/>
            <a:miter lim="800000"/>
          </a:ln>
        </p:spPr>
      </p:pic>
      <p:pic>
        <p:nvPicPr>
          <p:cNvPr id="18" name="Picture 2" descr="1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lum bright="-18000" contrast="12000"/>
          </a:blip>
          <a:srcRect/>
          <a:stretch>
            <a:fillRect/>
          </a:stretch>
        </p:blipFill>
        <p:spPr bwMode="auto">
          <a:xfrm>
            <a:off x="4572000" y="1524000"/>
            <a:ext cx="425196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3650"/>
          </a:xfrm>
        </p:spPr>
        <p:txBody>
          <a:bodyPr>
            <a:normAutofit fontScale="90000"/>
          </a:bodyPr>
          <a:lstStyle/>
          <a:p>
            <a:r>
              <a:rPr lang="ru-RU" sz="13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1600" u="sng" dirty="0" smtClean="0">
                <a:effectLst/>
              </a:rPr>
              <a:t>Цель: </a:t>
            </a:r>
            <a:r>
              <a:rPr lang="ru-RU" sz="1600" dirty="0" smtClean="0">
                <a:effectLst/>
              </a:rPr>
              <a:t>вырабатывать нижнее положение языка с упором в нижние зубы;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подготовить органы артикуляции к постановке  свистящих   звуков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</a:t>
            </a:r>
            <a:r>
              <a:rPr lang="ru-RU" sz="1600" u="sng" dirty="0" smtClean="0">
                <a:effectLst/>
              </a:rPr>
              <a:t>Метод. рекомендации</a:t>
            </a:r>
            <a:r>
              <a:rPr lang="ru-RU" sz="1600" dirty="0" smtClean="0">
                <a:effectLst/>
              </a:rPr>
              <a:t>: Улыбнуться, показать зубы ( упражнение «Забор»);медленно  открыть  рот (упражнение «Окно»);расположить язык за нижними зубами     (он д.б. плоским, ровным, расслабленным),и  удерживать  его в  таком положении  под счет до 5.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12192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  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«Мостик»</a:t>
            </a:r>
            <a:endParaRPr lang="ru-RU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12954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/>
              <a:t>Улыбаюсь, рот открыт —</a:t>
            </a:r>
            <a:endParaRPr lang="ru-RU" sz="1600" dirty="0" smtClean="0"/>
          </a:p>
          <a:p>
            <a:pPr algn="ctr"/>
            <a:r>
              <a:rPr lang="ru-RU" sz="1600" b="1" dirty="0" smtClean="0"/>
              <a:t>Там язык лежит, свернувшись. </a:t>
            </a:r>
            <a:endParaRPr lang="ru-RU" sz="1600" dirty="0" smtClean="0"/>
          </a:p>
          <a:p>
            <a:pPr algn="ctr"/>
            <a:r>
              <a:rPr lang="ru-RU" sz="1600" b="1" dirty="0" smtClean="0"/>
              <a:t>В зубы нижние уткнувшись, </a:t>
            </a:r>
            <a:endParaRPr lang="ru-RU" sz="1600" dirty="0" smtClean="0"/>
          </a:p>
          <a:p>
            <a:pPr algn="ctr"/>
            <a:r>
              <a:rPr lang="ru-RU" sz="1600" b="1" dirty="0" smtClean="0"/>
              <a:t>Мостик нам изобразит</a:t>
            </a:r>
            <a:endParaRPr lang="ru-RU" sz="16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2" name="Содержимое 2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0" y="11430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1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0" y="22098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0" y="35052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5-конечная звезда 12"/>
          <p:cNvSpPr/>
          <p:nvPr/>
        </p:nvSpPr>
        <p:spPr>
          <a:xfrm>
            <a:off x="0" y="45720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4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0" y="56388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5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4514" name="Picture 2" descr="http://cs11345.userapi.com/u12979769/151049632/y_20b3ae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3276600" cy="37338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5" name="Picture 7" descr="C:\Documents and Settings\Admin\Рабочий стол\арт гимнастика фото\12 горка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371600"/>
            <a:ext cx="417917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447800"/>
          </a:xfrm>
        </p:spPr>
        <p:txBody>
          <a:bodyPr>
            <a:normAutofit fontScale="90000"/>
          </a:bodyPr>
          <a:lstStyle/>
          <a:p>
            <a:r>
              <a:rPr lang="ru-RU" sz="13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1100" dirty="0" smtClean="0"/>
              <a:t> </a:t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200" u="sng" dirty="0" smtClean="0">
                <a:effectLst/>
              </a:rPr>
              <a:t>Цель : </a:t>
            </a:r>
            <a:r>
              <a:rPr lang="ru-RU" sz="1200" dirty="0" smtClean="0">
                <a:effectLst/>
              </a:rPr>
              <a:t>Научиться удерживать язык в положении, необходимом для произношения свистя- щих. Укреплять мышцы языка. Научиться дуть по середине языка плавно и длительно.</a:t>
            </a:r>
            <a:br>
              <a:rPr lang="ru-RU" sz="1200" dirty="0" smtClean="0">
                <a:effectLst/>
              </a:rPr>
            </a:br>
            <a:r>
              <a:rPr lang="ru-RU" sz="1200" u="sng" dirty="0" smtClean="0">
                <a:effectLst/>
              </a:rPr>
              <a:t>Методические рекомендации</a:t>
            </a:r>
            <a:r>
              <a:rPr lang="ru-RU" sz="1200" dirty="0" smtClean="0">
                <a:effectLst/>
              </a:rPr>
              <a:t>: Улыбнуться, приоткрыть рот. Установить язык «горкой», а затем спокойно плавно подуть по середине языка. Воздух должен быть холодным.</a:t>
            </a:r>
            <a:br>
              <a:rPr lang="ru-RU" sz="1200" dirty="0" smtClean="0">
                <a:effectLst/>
              </a:rPr>
            </a:br>
            <a:r>
              <a:rPr lang="ru-RU" sz="1200" u="sng" dirty="0" smtClean="0">
                <a:effectLst/>
              </a:rPr>
              <a:t>Обратите внимание! </a:t>
            </a:r>
            <a:r>
              <a:rPr lang="ru-RU" sz="1200" dirty="0" smtClean="0">
                <a:effectLst/>
              </a:rPr>
              <a:t/>
            </a:r>
            <a:br>
              <a:rPr lang="ru-RU" sz="1200" dirty="0" smtClean="0">
                <a:effectLst/>
              </a:rPr>
            </a:br>
            <a:r>
              <a:rPr lang="ru-RU" sz="1200" dirty="0" smtClean="0">
                <a:effectLst/>
              </a:rPr>
              <a:t>1. Для контроля воздушной струи можно дуть на пальчик, в бутылочку. </a:t>
            </a:r>
            <a:br>
              <a:rPr lang="ru-RU" sz="1200" dirty="0" smtClean="0">
                <a:effectLst/>
              </a:rPr>
            </a:br>
            <a:r>
              <a:rPr lang="ru-RU" sz="1200" dirty="0" smtClean="0">
                <a:effectLst/>
              </a:rPr>
              <a:t>2. Если, не меняя положения языка, приоткрыть рот, оставить между зубами большую щёлку и подуть, то у ребёнка может получиться звук «с»: «</a:t>
            </a:r>
            <a:r>
              <a:rPr lang="ru-RU" sz="1200" dirty="0" err="1" smtClean="0">
                <a:effectLst/>
              </a:rPr>
              <a:t>с-с-с</a:t>
            </a:r>
            <a:r>
              <a:rPr lang="ru-RU" sz="1200" dirty="0" smtClean="0">
                <a:effectLst/>
              </a:rPr>
              <a:t>».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 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12192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/>
              <a:t> 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«Ветерок катается с горки»</a:t>
            </a:r>
            <a:endParaRPr lang="ru-RU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12954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/>
              <a:t>С горки дует ветерок, </a:t>
            </a:r>
            <a:endParaRPr lang="ru-RU" sz="1600" dirty="0" smtClean="0"/>
          </a:p>
          <a:p>
            <a:pPr algn="ctr"/>
            <a:r>
              <a:rPr lang="ru-RU" sz="1600" b="1" dirty="0" smtClean="0"/>
              <a:t>И несёт он холодок.</a:t>
            </a:r>
            <a:endParaRPr lang="ru-RU" sz="1600" dirty="0" smtClean="0"/>
          </a:p>
          <a:p>
            <a:pPr algn="ctr"/>
            <a:endParaRPr lang="ru-RU" sz="14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0" y="11430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1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0" y="22098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0" y="35052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5-конечная звезда 12"/>
          <p:cNvSpPr/>
          <p:nvPr/>
        </p:nvSpPr>
        <p:spPr>
          <a:xfrm>
            <a:off x="0" y="45720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4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0" y="56388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5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9634" name="Picture 2" descr="1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lum bright="-18000" contrast="12000"/>
          </a:blip>
          <a:srcRect/>
          <a:stretch>
            <a:fillRect/>
          </a:stretch>
        </p:blipFill>
        <p:spPr bwMode="auto">
          <a:xfrm>
            <a:off x="5029200" y="1371600"/>
            <a:ext cx="3733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378" y="1524000"/>
            <a:ext cx="311962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0660" name="Picture 4" descr="http://lib.convdocs.org/pars_docs/refs/55/54593/54593_html_17ce6bb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352800"/>
            <a:ext cx="1989965" cy="19050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0662" name="Picture 6" descr="http://img0.liveinternet.ru/images/attach/c/4/80/716/80716116_large_0_435f0_26fa5ab4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505200"/>
            <a:ext cx="1600200" cy="157017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04800"/>
            <a:ext cx="3886200" cy="449580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5105400"/>
            <a:ext cx="167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04800"/>
            <a:ext cx="3657600" cy="4465638"/>
          </a:xfrm>
          <a:prstGeom prst="rect">
            <a:avLst/>
          </a:prstGeom>
          <a:noFill/>
          <a:ln w="9525">
            <a:solidFill>
              <a:srgbClr val="ABE7F3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71687" name="Picture 7" descr="http://logoportal.ru/wp-content/uploads/2012/05/razvitie-fonematicheskih-processo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5181600"/>
            <a:ext cx="4876800" cy="16764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16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2990</TotalTime>
  <Words>215</Words>
  <Application>Microsoft Office PowerPoint</Application>
  <PresentationFormat>Экран (4:3)</PresentationFormat>
  <Paragraphs>89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Презентация PowerPoint</vt:lpstr>
      <vt:lpstr>   Цель: уметь удерживать открытым рот с одновременным показом верхних и нижних зубов. Методические рекомендации: из положения «Забор» медленно открывать рот. Зубы должны быть видны</vt:lpstr>
      <vt:lpstr>Цель: подготовить артикуляцию для свистящих звуков, активизировать губы.  Методические рекомендации: перед зеркалом просим ребенка максимально растянуть губы /улыбнуться/, показать верхние и нижние зубы. Верхние зубы должны находиться напротив нижних. Необходимо проверить наличие расстояния между ними /1 мм/. Следить, чтобы ребенок не морщил нос.</vt:lpstr>
      <vt:lpstr>  Цель: выработать подвижность губ. Методические рекомендации: из положения «Забор» вытянуть губы вперед, плотно их сомкнуть, чтобы в центре не было дырочка. Круговая мышца собирается в морщинки Необходимо проверить, чтобы нижняя челюсть не опускалась. Чередовать «Заборчик»-   «Хоботок»</vt:lpstr>
      <vt:lpstr>   Цель: выработать положение широкой: языка, что необходимо для подготовки шипящих звуков. Методические рекомендации: последовательно выполнять упражнения: «Забор» -«Окно» .Из нижнего положения языка выдвинуть язык на нижнюю губу. Язык должен быть спокойным. Нижняя губа не должна подворачиваться, верхняя должна обнажать зубы. Покусаем язычок зубами от кончика до корня. </vt:lpstr>
      <vt:lpstr>      Цель: Научиться удерживать кончик языка за нижними зубами. Укреплять кончик язык развивать подвижность языка. Метод. рекомендации: Улыбнуться, показать зубы, приоткрыть рот и кончиком языка «почистить» нижние зубы с внутренней стороны. Обратите внимание!  1. Губы неподвижны, растянуты в улыбке.  2. Двигая кончиком язы из стороны в сторону, нужно следить, чтобы он находился у дёсен.  3. Упражнение рекомендуется выполнять как можно чаще при «межзубном произношении свистящих», в процессе речи язык ребёнка находится между зубами.    </vt:lpstr>
      <vt:lpstr> Цель: вырабатывать нижнее положение языка с упором в нижние зубы;  подготовить органы артикуляции к постановке  свистящих   звуков   Метод. рекомендации: Улыбнуться, показать зубы ( упражнение «Забор»);медленно  открыть  рот (упражнение «Окно»);расположить язык за нижними зубами     (он д.б. плоским, ровным, расслабленным),и  удерживать  его в  таком положении  под счет до 5. </vt:lpstr>
      <vt:lpstr>         Цель : Научиться удерживать язык в положении, необходимом для произношения свистя- щих. Укреплять мышцы языка. Научиться дуть по середине языка плавно и длительно. Методические рекомендации: Улыбнуться, приоткрыть рот. Установить язык «горкой», а затем спокойно плавно подуть по середине языка. Воздух должен быть холодным. Обратите внимание!  1. Для контроля воздушной струи можно дуть на пальчик, в бутылочку.  2. Если, не меняя положения языка, приоткрыть рот, оставить между зубами большую щёлку и подуть, то у ребёнка может получиться звук «с»: «с-с-с».       </vt:lpstr>
      <vt:lpstr>Презентация PowerPoint</vt:lpstr>
      <vt:lpstr>Теперь твой язычок порхает как бабочка!</vt:lpstr>
      <vt:lpstr>Список использованной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artem1</dc:creator>
  <cp:lastModifiedBy>komp</cp:lastModifiedBy>
  <cp:revision>188</cp:revision>
  <cp:lastPrinted>1601-01-01T00:00:00Z</cp:lastPrinted>
  <dcterms:created xsi:type="dcterms:W3CDTF">1601-01-01T00:00:00Z</dcterms:created>
  <dcterms:modified xsi:type="dcterms:W3CDTF">2013-10-20T19:03:29Z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