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3" r:id="rId2"/>
    <p:sldId id="274" r:id="rId3"/>
    <p:sldId id="276" r:id="rId4"/>
    <p:sldId id="278" r:id="rId5"/>
    <p:sldId id="275" r:id="rId6"/>
    <p:sldId id="279" r:id="rId7"/>
    <p:sldId id="280" r:id="rId8"/>
    <p:sldId id="281" r:id="rId9"/>
    <p:sldId id="283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35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Знание системы денежных знаков в России</c:v>
                </c:pt>
                <c:pt idx="1">
                  <c:v>Открыость финансовых отношени в семье</c:v>
                </c:pt>
                <c:pt idx="2">
                  <c:v>Воспитание положительного отношения к деньгам на основе трудолюбия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30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357562"/>
            <a:ext cx="3286148" cy="3326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7500990" cy="2928958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  <a:tabLst>
                <a:tab pos="5810250" algn="l"/>
              </a:tabLst>
            </a:pPr>
            <a:r>
              <a:rPr lang="en-US" sz="180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en-US" sz="18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en-US" sz="180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en-US" sz="18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en-US" sz="18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en-US" sz="18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МУНИЦИПАЛЬНОЕ 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АВТОНОМНОЕ ДОШКОЛЬНОЕ ОБРАЗОВАТЕЛЬНОЕ УЧРЕЖДЕНИЕ – ДЕТСКИЙ САД № 501</a:t>
            </a:r>
            <a:r>
              <a:rPr lang="ru-RU" sz="1600" b="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en-US" sz="1600" b="0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1600" b="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АНО «Единство»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800" dirty="0">
                <a:effectLst/>
                <a:latin typeface="Calibri"/>
                <a:ea typeface="Calibri"/>
                <a:cs typeface="Times New Roman"/>
              </a:rPr>
              <a:t> </a:t>
            </a:r>
            <a:br>
              <a:rPr lang="ru-RU" sz="18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800" dirty="0">
                <a:effectLst/>
                <a:latin typeface="Calibri"/>
                <a:ea typeface="Calibri"/>
                <a:cs typeface="Times New Roman"/>
              </a:rPr>
              <a:t> </a:t>
            </a:r>
            <a:r>
              <a:rPr lang="ru-RU" sz="18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1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«Знакомство с денежной системой России, как средство формирования экономической культуры детей дошкольного возраста»</a:t>
            </a: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> </a:t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692680" y="4077072"/>
            <a:ext cx="288032" cy="217132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363272" cy="1440160"/>
          </a:xfrm>
        </p:spPr>
        <p:txBody>
          <a:bodyPr>
            <a:noAutofit/>
          </a:bodyPr>
          <a:lstStyle/>
          <a:p>
            <a:pPr indent="449580">
              <a:spcAft>
                <a:spcPts val="0"/>
              </a:spcAft>
            </a:pPr>
            <a:r>
              <a:rPr lang="ru-RU" sz="4400" dirty="0" smtClean="0">
                <a:latin typeface="Times New Roman"/>
                <a:ea typeface="Times New Roman"/>
              </a:rPr>
              <a:t/>
            </a:r>
            <a:br>
              <a:rPr lang="ru-RU" sz="4400" dirty="0" smtClean="0">
                <a:latin typeface="Times New Roman"/>
                <a:ea typeface="Times New Roman"/>
              </a:rPr>
            </a:br>
            <a:r>
              <a:rPr lang="ru-RU" sz="4400" dirty="0" smtClean="0">
                <a:latin typeface="Times New Roman"/>
                <a:ea typeface="Times New Roman"/>
              </a:rPr>
              <a:t>На </a:t>
            </a:r>
            <a:r>
              <a:rPr lang="ru-RU" sz="4400" dirty="0">
                <a:latin typeface="Times New Roman"/>
                <a:ea typeface="Times New Roman"/>
              </a:rPr>
              <a:t>данный момент мы достигли следующих из результатов: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0" indent="-342900">
              <a:buFont typeface="Symbol"/>
              <a:buChar char=""/>
            </a:pPr>
            <a:r>
              <a:rPr lang="ru-RU" sz="2800" dirty="0"/>
              <a:t>у детей сформировано позитивное отношение к сказочному персонажу Фее  Копеечке, которое потом переносится на денежную систему России и сферу денежных отношений. </a:t>
            </a:r>
            <a:endParaRPr lang="ru-RU" dirty="0"/>
          </a:p>
          <a:p>
            <a:pPr marL="342900" lvl="0" indent="-342900">
              <a:buFont typeface="Symbol"/>
              <a:buChar char=""/>
            </a:pPr>
            <a:r>
              <a:rPr lang="ru-RU" sz="2800" dirty="0"/>
              <a:t>Имеют первичные представления о структуре денежной системы</a:t>
            </a:r>
            <a:endParaRPr lang="ru-RU" dirty="0"/>
          </a:p>
          <a:p>
            <a:pPr marL="342900" lvl="0" indent="-342900">
              <a:buFont typeface="Symbol"/>
              <a:buChar char=""/>
            </a:pPr>
            <a:r>
              <a:rPr lang="ru-RU" sz="2800" dirty="0"/>
              <a:t>Понимают значение монеты «1 копейка», как начало денежной системы РФ</a:t>
            </a:r>
            <a:endParaRPr lang="ru-RU" dirty="0"/>
          </a:p>
          <a:p>
            <a:pPr marL="342900" lvl="0" indent="-342900">
              <a:buFont typeface="Symbol"/>
              <a:buChar char=""/>
            </a:pPr>
            <a:r>
              <a:rPr lang="ru-RU" sz="2800" dirty="0"/>
              <a:t>Воспринимают зарплату, как плод труда человека</a:t>
            </a:r>
            <a:endParaRPr lang="ru-RU" dirty="0"/>
          </a:p>
          <a:p>
            <a:pPr marL="342900" lvl="0" indent="-342900">
              <a:buFont typeface="Symbol"/>
              <a:buChar char=""/>
            </a:pPr>
            <a:r>
              <a:rPr lang="ru-RU" sz="2800" dirty="0"/>
              <a:t>У детей сформированы предпосылки для восприятия денег, как орудия труда, инструмента преобразования человека и окружающего мира </a:t>
            </a:r>
            <a:endParaRPr lang="ru-RU" dirty="0"/>
          </a:p>
          <a:p>
            <a:pPr marL="342900" lvl="0" indent="-342900">
              <a:buFont typeface="Symbol"/>
              <a:buChar char=""/>
            </a:pPr>
            <a:r>
              <a:rPr lang="ru-RU" sz="2800" dirty="0"/>
              <a:t>Дети знают, где денежное дерево растет: В стране отважных, мудрых, честных, трудолюбивых мастеров!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56546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Зафиксированный  в памяти образ может действовать на чувство с такой же силой как и реальный предмет.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Этот образ оказывает такое же сильное воздействие на физиологию тела, как и на психику.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объясняется тем, что реальный и воображаемый опыт сводится к одному и тому же языку голографических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организованных волновых форм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Девид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flipH="1">
            <a:off x="9501222" y="3143248"/>
            <a:ext cx="1285884" cy="3330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webdiana.ru/uploads/posts/2015-08/1441024805_81e0b2ff6928b2318b83c97b.jpg"/>
          <p:cNvPicPr>
            <a:picLocks noChangeAspect="1" noChangeArrowheads="1"/>
          </p:cNvPicPr>
          <p:nvPr/>
        </p:nvPicPr>
        <p:blipFill>
          <a:blip r:embed="rId2"/>
          <a:srcRect t="1322" r="41615"/>
          <a:stretch>
            <a:fillRect/>
          </a:stretch>
        </p:blipFill>
        <p:spPr bwMode="auto">
          <a:xfrm>
            <a:off x="1357290" y="714356"/>
            <a:ext cx="1857388" cy="1567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358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832" t="6058" r="5827" b="7685"/>
          <a:stretch>
            <a:fillRect/>
          </a:stretch>
        </p:blipFill>
        <p:spPr bwMode="auto">
          <a:xfrm rot="5400000">
            <a:off x="4179091" y="1678769"/>
            <a:ext cx="5143536" cy="407196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780" y="1833551"/>
            <a:ext cx="495303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право с вырезом 5"/>
          <p:cNvSpPr/>
          <p:nvPr/>
        </p:nvSpPr>
        <p:spPr>
          <a:xfrm>
            <a:off x="4071934" y="4214818"/>
            <a:ext cx="1143008" cy="7143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i (1).jpg"/>
          <p:cNvPicPr>
            <a:picLocks noChangeAspect="1" noChangeArrowheads="1"/>
          </p:cNvPicPr>
          <p:nvPr/>
        </p:nvPicPr>
        <p:blipFill>
          <a:blip r:embed="rId2"/>
          <a:srcRect b="10968"/>
          <a:stretch>
            <a:fillRect/>
          </a:stretch>
        </p:blipFill>
        <p:spPr bwMode="auto">
          <a:xfrm rot="20093944">
            <a:off x="6176598" y="5237362"/>
            <a:ext cx="2788868" cy="1462572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161702">
            <a:off x="1795593" y="1580927"/>
            <a:ext cx="5372993" cy="402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0989" r="20329" b="3663"/>
          <a:stretch>
            <a:fillRect/>
          </a:stretch>
        </p:blipFill>
        <p:spPr bwMode="auto">
          <a:xfrm rot="3772315">
            <a:off x="475024" y="4597018"/>
            <a:ext cx="1785948" cy="1878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400668">
            <a:off x="6402233" y="1650097"/>
            <a:ext cx="2734330" cy="2050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614416">
            <a:off x="155353" y="1540372"/>
            <a:ext cx="2743131" cy="2057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5" name="AutoShape 5" descr="http://ru.stockfresh.com/thumbs/dip/2684040_%D1%81%D1%87%D0%B0%D1%81%D1%82%D0%BB%D0%B8%D0%B2%D1%8B%D0%BC-%D0%B4%D0%B5%D1%82%D0%B8-%D1%83%D0%BB%D1%8B%D0%B1%D0%B0%D1%8F%D1%81%D1%8C-%D0%BB%D0%B8%D1%86%D0%B0%D1%85-%D1%80%D1%83%D0%BA-%D1%88%D0%BA%D0%BE%D0%BB%D1%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71546"/>
            <a:ext cx="763904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6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e1c8953883e541446aa8c0b2a597ea1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13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511017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Учебно-методический комплект</a:t>
            </a:r>
            <a:r>
              <a:rPr lang="ru-RU" dirty="0" smtClean="0"/>
              <a:t> включает в себя -методические пособия и видеотека для педагогов; -циклы тематических бесед;</a:t>
            </a:r>
          </a:p>
          <a:p>
            <a:pPr>
              <a:buNone/>
            </a:pPr>
            <a:r>
              <a:rPr lang="ru-RU" dirty="0" smtClean="0"/>
              <a:t>   - наглядно-дидактические материалы;</a:t>
            </a:r>
          </a:p>
          <a:p>
            <a:pPr>
              <a:buNone/>
            </a:pPr>
            <a:r>
              <a:rPr lang="ru-RU" dirty="0" smtClean="0"/>
              <a:t>   -дидактические игры:«Спектральная мозаика» и «Созревание»;</a:t>
            </a:r>
          </a:p>
          <a:p>
            <a:pPr>
              <a:buNone/>
            </a:pPr>
            <a:r>
              <a:rPr lang="ru-RU" dirty="0" smtClean="0"/>
              <a:t>   -авторские сказки и игрушки;</a:t>
            </a:r>
          </a:p>
          <a:p>
            <a:pPr>
              <a:buNone/>
            </a:pPr>
            <a:r>
              <a:rPr lang="ru-RU" dirty="0" smtClean="0"/>
              <a:t>   -</a:t>
            </a:r>
            <a:r>
              <a:rPr lang="en-US" dirty="0" smtClean="0"/>
              <a:t>DVD</a:t>
            </a:r>
            <a:r>
              <a:rPr lang="ru-RU" dirty="0" smtClean="0"/>
              <a:t>-диски со спектаклями и песочной анимацией по теме денежных отношений.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5842" name="Picture 2" descr="http://shkola40.okis.ru/img/shkola40/news/book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714884"/>
            <a:ext cx="2571768" cy="1964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84698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родителей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52220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590570">
            <a:off x="3642000" y="1277284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3688297" cy="276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 descr="C:\Users\User\Desktop\17735_html_5e417a3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429000"/>
            <a:ext cx="3857620" cy="3146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339</TotalTime>
  <Words>163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  МУНИЦИПАЛЬНОЕ АВТОНОМНОЕ ДОШКОЛЬНОЕ ОБРАЗОВАТЕЛЬНОЕ УЧРЕЖДЕНИЕ – ДЕТСКИЙ САД № 501   АНО «Единство»      «Знакомство с денежной системой России, как средство формирования экономической культуры детей дошкольного возраста»   </vt:lpstr>
      <vt:lpstr>Зафиксированный  в памяти образ может действовать на чувство с такой же силой как и реальный предмет.  Этот образ оказывает такое же сильное воздействие на физиологию тела, как и на психику.  Это объясняется тем, что реальный и воображаемый опыт сводится к одному и тому же языку голографических организованных волновых форм                                                                                                                                                     Девид Бом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анкетирования родителей</vt:lpstr>
      <vt:lpstr>Презентация PowerPoint</vt:lpstr>
      <vt:lpstr> На данный момент мы достигли следующих из результатов: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dns</cp:lastModifiedBy>
  <cp:revision>28</cp:revision>
  <dcterms:created xsi:type="dcterms:W3CDTF">2017-03-26T05:55:20Z</dcterms:created>
  <dcterms:modified xsi:type="dcterms:W3CDTF">2017-04-06T05:48:33Z</dcterms:modified>
</cp:coreProperties>
</file>