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4" r:id="rId3"/>
    <p:sldId id="272" r:id="rId4"/>
    <p:sldId id="273" r:id="rId5"/>
    <p:sldId id="271" r:id="rId6"/>
    <p:sldId id="257" r:id="rId7"/>
    <p:sldId id="269" r:id="rId8"/>
    <p:sldId id="256" r:id="rId9"/>
    <p:sldId id="270" r:id="rId10"/>
    <p:sldId id="275" r:id="rId11"/>
    <p:sldId id="258" r:id="rId12"/>
    <p:sldId id="277" r:id="rId13"/>
    <p:sldId id="276" r:id="rId14"/>
    <p:sldId id="265" r:id="rId15"/>
    <p:sldId id="263" r:id="rId16"/>
    <p:sldId id="278" r:id="rId17"/>
    <p:sldId id="259" r:id="rId18"/>
    <p:sldId id="260" r:id="rId19"/>
    <p:sldId id="279" r:id="rId20"/>
    <p:sldId id="261" r:id="rId21"/>
    <p:sldId id="262" r:id="rId22"/>
    <p:sldId id="264" r:id="rId23"/>
    <p:sldId id="281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av-pit.ru/files/%D0%BF%D0%B8%D1%81%D1%8C%D0%BC%D0%BE%20%D0%9C%D0%B8%D0%BD%D0%B8%D1%81%D1%82%D0%B5%D1%80%D1%81%D1%82%D0%B2%D0%B0%202007.pdf" TargetMode="External"/><Relationship Id="rId2" Type="http://schemas.openxmlformats.org/officeDocument/2006/relationships/hyperlink" Target="https://www.prav-pit.ru/files/30.04.2015%20%E2%84%96%2008-641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rav-pit.ru/files/%D0%BF%D0%B8%D1%81%D1%8C%D0%BC%D0%BE%20%D0%9C%D0%B8%D0%BD%D0%B8%D1%81%D1%82%D0%B5%D1%80%D1%81%D1%82%D0%B2%D0%B0%202017.pdf" TargetMode="External"/><Relationship Id="rId4" Type="http://schemas.openxmlformats.org/officeDocument/2006/relationships/hyperlink" Target="https://www.prav-pit.ru/files/%D0%BF%D0%B8%D1%81%D1%8C%D0%BC%D0%BE%20%D0%9C%D0%B8%D0%BD%D1%81%D1%82%D0%B5%D1%80%D1%81%D1%82%D0%B2%D0%B0%202011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548680"/>
            <a:ext cx="4474840" cy="410445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ценности здорового образа жизни у детей старшего дошкольного возраста, через реализацию программы «Разговор о правильном питании»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374067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653136"/>
            <a:ext cx="4740225" cy="188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11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Позиция авторов: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«Нам не нужна работа по шаблону. Мы не хотим видеть одинаковые работы, скаченные, подсмотренные, как бы вы не уверяли в переработки через призму своего видения.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хотим,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вы осознали значимость и ценность того, что дает программа и на этой основе нарабатывали уникальный собственный педагогический опыт внедрения данной программы на разных возрастных этапах.»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Учебно-методический комплект включает 15 тем, направленных на формирование у учащихся основных представлений о правильном </a:t>
            </a:r>
            <a:r>
              <a:rPr lang="ru-RU" dirty="0" smtClean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питании, каждая тема предполагает 2 занятия, так как второе занятие направлено на закрепления материала и отработку навыков.</a:t>
            </a:r>
            <a:endParaRPr lang="ru-RU" dirty="0">
              <a:solidFill>
                <a:srgbClr val="3C3C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Учебно-методический комплект может быть использован для проведения занятий в детском саду в подготовительной группе.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11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Организовать и вести группу в ВК для обмена опытом, реализации совместных проектов, профессионального общения в рамках данной программы.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Использовать группу для оповещения педагогов о событиях и значимых мероприятиях.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Вести методическую поддержку педагогов, посредством формирования полезных постов, размещения уникального педагогического опыта.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4.Организовывать круглые столы для обмена опытом два раза в год. (начало/конец года).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8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опыта работы…</a:t>
            </a:r>
            <a:endParaRPr lang="ru-RU" dirty="0"/>
          </a:p>
        </p:txBody>
      </p:sp>
      <p:pic>
        <p:nvPicPr>
          <p:cNvPr id="3075" name="Picture 3" descr="C:\Users\dns\Desktop\учебный год 2017-2018\конференция\наст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261910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ns\Desktop\учебный год 2017-2018\конференция\Презентация Microsoft Office PowerPoint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ns\Desktop\учебный год 2017-2018\конференция\medi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902" y="1303753"/>
            <a:ext cx="1768506" cy="176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ns\Desktop\учебный год 2017-2018\конференция\Tomat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664" y="4797674"/>
            <a:ext cx="1812608" cy="181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43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Педагогические находки!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73468"/>
            <a:ext cx="4729847" cy="353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27606"/>
            <a:ext cx="36004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2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988840"/>
            <a:ext cx="3691137" cy="3187824"/>
          </a:xfrm>
        </p:spPr>
        <p:txBody>
          <a:bodyPr>
            <a:normAutofit/>
          </a:bodyPr>
          <a:lstStyle/>
          <a:p>
            <a:r>
              <a:rPr lang="ru-RU" dirty="0" smtClean="0"/>
              <a:t>Выставочный СТЕНД на конференции в г. Москва</a:t>
            </a:r>
            <a:endParaRPr lang="ru-RU" dirty="0"/>
          </a:p>
        </p:txBody>
      </p:sp>
      <p:pic>
        <p:nvPicPr>
          <p:cNvPr id="1026" name="Picture 2" descr="C:\Users\dns\Desktop\учебный год 2017-2018\конференция\IMG_18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37927" y="851926"/>
            <a:ext cx="6864084" cy="514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-29423"/>
            <a:ext cx="5292081" cy="688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11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программы «РПП»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Воспитание собственного стремления к ведению ЗОЖ.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Красочные и бесплатные пособия.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Информационная поддержка.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Активное и результативное конкурсное движение.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92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 н к у р с   детских  проектов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«Составляем кулинарную энциклопедию нашей страны»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733256"/>
          </a:xfrm>
        </p:spPr>
        <p:txBody>
          <a:bodyPr>
            <a:normAutofit fontScale="62500" lnSpcReduction="20000"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35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 Конкурс принимаются  творческие  работы учащихся и воспитанников детских  садов, представляющие собой литературное описание региональных исторических и культурных характеристик </a:t>
            </a:r>
            <a:r>
              <a:rPr lang="ru-RU" sz="35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питания. 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2500" u="sng" dirty="0" smtClean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</a:rPr>
              <a:t>Возможные темы работ:</a:t>
            </a:r>
            <a:endParaRPr lang="ru-RU" sz="2200" u="sng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Times New Roman"/>
              <a:buChar char="-"/>
            </a:pPr>
            <a:r>
              <a:rPr lang="ru-RU" sz="25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</a:rPr>
              <a:t>История региональной кухни</a:t>
            </a:r>
            <a:endParaRPr lang="ru-RU" sz="22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Times New Roman"/>
              <a:buChar char="-"/>
            </a:pPr>
            <a:r>
              <a:rPr lang="ru-RU" sz="25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</a:rPr>
              <a:t>Региональные блюда </a:t>
            </a:r>
            <a:endParaRPr lang="ru-RU" sz="22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Times New Roman"/>
              <a:buChar char="-"/>
            </a:pPr>
            <a:r>
              <a:rPr lang="ru-RU" sz="25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</a:rPr>
              <a:t>Культурные традиции, связанные с питанием, сложившиеся в регионе </a:t>
            </a:r>
            <a:endParaRPr lang="ru-RU" sz="22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Times New Roman"/>
              <a:buChar char="-"/>
            </a:pPr>
            <a:r>
              <a:rPr lang="ru-RU" sz="25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</a:rPr>
              <a:t>Исторические и культурные памятники, связанные с питанием, находящиеся на территории региона</a:t>
            </a:r>
            <a:endParaRPr lang="ru-RU" sz="22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Times New Roman"/>
              <a:buChar char="-"/>
            </a:pPr>
            <a:r>
              <a:rPr lang="ru-RU" sz="25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</a:rPr>
              <a:t>Исторические личности, внесшие вклад в развитие кулинарных традиций </a:t>
            </a:r>
            <a:r>
              <a:rPr lang="ru-RU" sz="2500" dirty="0" err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</a:rPr>
              <a:t>реиона</a:t>
            </a:r>
            <a:r>
              <a:rPr lang="ru-RU" sz="2500" dirty="0" smtClean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5000"/>
              </a:lnSpc>
              <a:buFont typeface="+mj-lt"/>
              <a:buAutoNum type="arabicParenR"/>
            </a:pPr>
            <a:r>
              <a:rPr lang="ru-RU" sz="2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</a:rPr>
              <a:t>Иллюстративный материал, представляющий собой фотографии или рисунки, выполненные Участниками.  </a:t>
            </a:r>
            <a:endParaRPr lang="ru-RU" sz="1800" dirty="0">
              <a:ea typeface="Calibri"/>
              <a:cs typeface="Times New Roman"/>
            </a:endParaRPr>
          </a:p>
          <a:p>
            <a:pPr marL="318770" indent="0" algn="just">
              <a:spcAft>
                <a:spcPts val="0"/>
              </a:spcAft>
              <a:buNone/>
            </a:pPr>
            <a:endParaRPr lang="ru-RU" sz="3000" dirty="0" smtClean="0">
              <a:solidFill>
                <a:srgbClr val="323232"/>
              </a:solidFill>
              <a:latin typeface="Times New Roman"/>
              <a:ea typeface="Times New Roman"/>
            </a:endParaRPr>
          </a:p>
          <a:p>
            <a:pPr marL="318770" indent="0" algn="just">
              <a:spcAft>
                <a:spcPts val="0"/>
              </a:spcAft>
              <a:buNone/>
            </a:pPr>
            <a:r>
              <a:rPr lang="ru-RU" sz="3000" dirty="0" smtClean="0">
                <a:solidFill>
                  <a:srgbClr val="323232"/>
                </a:solidFill>
                <a:latin typeface="Times New Roman"/>
                <a:ea typeface="Times New Roman"/>
              </a:rPr>
              <a:t>Общее </a:t>
            </a:r>
            <a:r>
              <a:rPr lang="ru-RU" sz="3000" dirty="0">
                <a:solidFill>
                  <a:srgbClr val="323232"/>
                </a:solidFill>
                <a:latin typeface="Times New Roman"/>
                <a:ea typeface="Times New Roman"/>
              </a:rPr>
              <a:t>количество иллюстративных материалов – не более 5. Фотографии и рисунки сохраняются в формате </a:t>
            </a:r>
            <a:r>
              <a:rPr lang="en-US" sz="3000" dirty="0">
                <a:solidFill>
                  <a:srgbClr val="323232"/>
                </a:solidFill>
                <a:latin typeface="Times New Roman"/>
                <a:ea typeface="Times New Roman"/>
              </a:rPr>
              <a:t>pdf</a:t>
            </a:r>
            <a:r>
              <a:rPr lang="ru-RU" sz="3000" dirty="0">
                <a:solidFill>
                  <a:srgbClr val="323232"/>
                </a:solidFill>
                <a:latin typeface="Times New Roman"/>
                <a:ea typeface="Times New Roman"/>
              </a:rPr>
              <a:t>, отдельными файлами.</a:t>
            </a:r>
            <a:endParaRPr lang="ru-RU" sz="1800" dirty="0"/>
          </a:p>
          <a:p>
            <a:pPr lvl="0" algn="just">
              <a:lnSpc>
                <a:spcPct val="115000"/>
              </a:lnSpc>
              <a:buFont typeface="Times New Roman"/>
              <a:buChar char="-"/>
            </a:pPr>
            <a:endParaRPr lang="ru-RU" sz="22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5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500" dirty="0" smtClean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</a:rPr>
              <a:t>Объем </a:t>
            </a:r>
            <a:r>
              <a:rPr lang="ru-RU" sz="25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</a:rPr>
              <a:t>работы не должен превышать 2 страниц формата А4, шрифт 12, интервал 1,5., </a:t>
            </a:r>
            <a:r>
              <a:rPr lang="en-US" sz="25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</a:rPr>
              <a:t>Word</a:t>
            </a:r>
            <a:endParaRPr lang="ru-RU" sz="22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5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</a:rPr>
              <a:t>Загрузка работ доступна с </a:t>
            </a:r>
            <a:r>
              <a:rPr lang="ru-RU" sz="2500" b="1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</a:rPr>
              <a:t>10.10.2018 до </a:t>
            </a:r>
            <a:r>
              <a:rPr lang="ru-RU" sz="2500" b="1" dirty="0" smtClean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</a:rPr>
              <a:t>10.03.2019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2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672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/>
          <a:lstStyle/>
          <a:p>
            <a:pPr algn="ctr"/>
            <a:r>
              <a:rPr lang="ru-RU" dirty="0" smtClean="0"/>
              <a:t>Конкурс методик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668072" cy="5027389"/>
          </a:xfrm>
        </p:spPr>
        <p:txBody>
          <a:bodyPr>
            <a:normAutofit fontScale="25000" lnSpcReduction="20000"/>
          </a:bodyPr>
          <a:lstStyle/>
          <a:p>
            <a:pPr marL="457200" lvl="1" indent="0" algn="just">
              <a:lnSpc>
                <a:spcPct val="115000"/>
              </a:lnSpc>
              <a:buSzPts val="1200"/>
              <a:buNone/>
            </a:pPr>
            <a:r>
              <a:rPr lang="ru-RU" sz="5600" dirty="0">
                <a:latin typeface="Times New Roman"/>
                <a:ea typeface="Times New Roman"/>
                <a:cs typeface="Times New Roman"/>
              </a:rPr>
              <a:t>На конкурс принимается описание методики  реализации программы «Разговор о правильном питании», которую педагог использует в своей практике и которая имеет подтверждение своей эффективности. </a:t>
            </a:r>
            <a:r>
              <a:rPr lang="ru-RU" sz="64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56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dirty="0">
                <a:latin typeface="Times New Roman"/>
                <a:ea typeface="Times New Roman"/>
                <a:cs typeface="Times New Roman"/>
              </a:rPr>
              <a:t>При выборе конкретной темы работы педагог может использовать любую из тем предыдущих Конкурсов (2007-2017гг)</a:t>
            </a:r>
            <a:endParaRPr lang="ru-RU" sz="5600" dirty="0">
              <a:ea typeface="Calibri"/>
              <a:cs typeface="Times New Roman"/>
            </a:endParaRPr>
          </a:p>
          <a:p>
            <a:pPr marL="318770" algn="just">
              <a:lnSpc>
                <a:spcPct val="115000"/>
              </a:lnSpc>
              <a:spcAft>
                <a:spcPts val="0"/>
              </a:spcAft>
            </a:pPr>
            <a:r>
              <a:rPr lang="ru-RU" sz="6400" dirty="0" smtClean="0">
                <a:latin typeface="Times New Roman"/>
                <a:ea typeface="Calibri"/>
                <a:cs typeface="Times New Roman"/>
              </a:rPr>
              <a:t>Развитие </a:t>
            </a:r>
            <a:r>
              <a:rPr lang="ru-RU" sz="6400" dirty="0">
                <a:latin typeface="Times New Roman"/>
                <a:ea typeface="Calibri"/>
                <a:cs typeface="Times New Roman"/>
              </a:rPr>
              <a:t>интереса к  национальной культуре через реализацию программы «Разговор о правильном питании»</a:t>
            </a:r>
            <a:endParaRPr lang="ru-RU" sz="56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6400" dirty="0">
                <a:latin typeface="Times New Roman"/>
                <a:ea typeface="Calibri"/>
                <a:cs typeface="Times New Roman"/>
              </a:rPr>
              <a:t>Использование коллективных форм работы учащихся при  реализации  программы «Разговор о правильном питании»</a:t>
            </a:r>
            <a:endParaRPr lang="ru-RU" sz="56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6400" dirty="0">
                <a:latin typeface="Times New Roman"/>
                <a:ea typeface="Calibri"/>
                <a:cs typeface="Times New Roman"/>
              </a:rPr>
              <a:t>«Развитие   исследовательской  деятельности школьников в программе «Разговор о правильном питании»</a:t>
            </a:r>
            <a:endParaRPr lang="ru-RU" sz="56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6400" dirty="0">
                <a:latin typeface="Times New Roman"/>
                <a:ea typeface="Calibri"/>
                <a:cs typeface="Times New Roman"/>
              </a:rPr>
              <a:t>Система  работы c родителями в рамках  реализации программы «Разговор о правильном питании» </a:t>
            </a:r>
            <a:endParaRPr lang="ru-RU" sz="56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6400" dirty="0">
                <a:latin typeface="Times New Roman"/>
                <a:ea typeface="Calibri"/>
                <a:cs typeface="Times New Roman"/>
              </a:rPr>
              <a:t>Развитие  единого социокультурного  пространства при реализация программы «Разговор о правильном питании»  </a:t>
            </a:r>
            <a:endParaRPr lang="ru-RU" sz="56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6400" dirty="0">
                <a:latin typeface="Times New Roman"/>
                <a:ea typeface="Calibri"/>
                <a:cs typeface="Times New Roman"/>
              </a:rPr>
              <a:t>Формирования универсальных учебных действий  у учащихся при  реализации  программы «Разговор о правильном питании»</a:t>
            </a:r>
            <a:endParaRPr lang="ru-RU" sz="56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6400" dirty="0">
                <a:latin typeface="Times New Roman"/>
                <a:ea typeface="Times New Roman"/>
                <a:cs typeface="Times New Roman"/>
              </a:rPr>
              <a:t>Развитие  компонентов художественно-эстетической культуры в программе «Разговор о правильном питании»  </a:t>
            </a:r>
            <a:endParaRPr lang="ru-RU" sz="56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6400" dirty="0">
                <a:latin typeface="Times New Roman"/>
                <a:ea typeface="Times New Roman"/>
                <a:cs typeface="Times New Roman"/>
              </a:rPr>
              <a:t>Развитие коммуникативных навыков у учащихся при реализации программы  «Разговор о правильном питании»  </a:t>
            </a:r>
            <a:endParaRPr lang="ru-RU" sz="56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6400" dirty="0">
                <a:latin typeface="Times New Roman"/>
                <a:ea typeface="Times New Roman"/>
                <a:cs typeface="Times New Roman"/>
              </a:rPr>
              <a:t>Использование литературных произведений при реализации программы «Разговор о правильном питании»</a:t>
            </a:r>
            <a:endParaRPr lang="ru-RU" sz="2800" dirty="0">
              <a:ea typeface="Calibri"/>
              <a:cs typeface="Times New Roman"/>
            </a:endParaRPr>
          </a:p>
          <a:p>
            <a:pPr marL="31877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84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buClr>
                <a:srgbClr val="F0A22E"/>
              </a:buClr>
              <a:buNone/>
            </a:pPr>
            <a:r>
              <a:rPr lang="ru-RU" sz="1600" b="1" dirty="0" smtClean="0">
                <a:solidFill>
                  <a:srgbClr val="4E3B3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</a:t>
            </a:r>
            <a:r>
              <a:rPr lang="ru-RU" sz="1600" b="1" dirty="0">
                <a:solidFill>
                  <a:srgbClr val="4E3B3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Первого регионального отборочного тура материалы должны содержать</a:t>
            </a: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endParaRPr lang="ru-RU" sz="1600" dirty="0">
              <a:solidFill>
                <a:srgbClr val="4E3B3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Clr>
                <a:srgbClr val="F0A22E"/>
              </a:buClr>
              <a:buFont typeface="Symbol"/>
              <a:buChar char=""/>
            </a:pP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календарно-тематическое планирование в </a:t>
            </a:r>
            <a:r>
              <a:rPr lang="ru-RU" sz="1600" dirty="0" err="1">
                <a:solidFill>
                  <a:srgbClr val="4E3B3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соотвествии</a:t>
            </a: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 выбранной темой конкурса</a:t>
            </a:r>
            <a:endParaRPr lang="ru-RU" sz="1600" dirty="0">
              <a:solidFill>
                <a:srgbClr val="4E3B3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Clr>
                <a:srgbClr val="F0A22E"/>
              </a:buClr>
              <a:buFont typeface="Symbol"/>
              <a:buChar char=""/>
            </a:pP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паспорт работы, согласно выбранной теме конкурса </a:t>
            </a:r>
            <a:endParaRPr lang="ru-RU" sz="1600" dirty="0">
              <a:solidFill>
                <a:srgbClr val="4E3B3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Clr>
                <a:srgbClr val="F0A22E"/>
              </a:buClr>
              <a:buFont typeface="Symbol"/>
              <a:buChar char=""/>
            </a:pP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подробное описание одного или нескольких занятий согласно теме конкурса</a:t>
            </a:r>
            <a:endParaRPr lang="ru-RU" sz="1600" dirty="0">
              <a:solidFill>
                <a:srgbClr val="4E3B3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Clr>
                <a:srgbClr val="F0A22E"/>
              </a:buClr>
            </a:pP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1600" dirty="0" err="1" smtClean="0">
                <a:solidFill>
                  <a:srgbClr val="4E3B3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Обьем</a:t>
            </a:r>
            <a:r>
              <a:rPr lang="ru-RU" sz="1600" dirty="0" smtClean="0">
                <a:solidFill>
                  <a:srgbClr val="4E3B3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материалов не должен превышать 15 страниц машинописного текста в формате </a:t>
            </a:r>
            <a:r>
              <a:rPr lang="en-US" sz="1600" dirty="0">
                <a:solidFill>
                  <a:srgbClr val="4E3B3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Word</a:t>
            </a: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шрифт 12, через 1,5 интервала и не должен содержать иллюстративный материал. </a:t>
            </a:r>
            <a:endParaRPr lang="ru-RU" sz="1600" dirty="0">
              <a:solidFill>
                <a:srgbClr val="4E3B3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buClr>
                <a:srgbClr val="F0A22E"/>
              </a:buClr>
              <a:buNone/>
              <a:tabLst>
                <a:tab pos="270510" algn="l"/>
              </a:tabLst>
            </a:pP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solidFill>
                  <a:srgbClr val="4E3B3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Третьего межрегионального очного тура материалы должны содержать:</a:t>
            </a:r>
            <a:endParaRPr lang="ru-RU" sz="1600" dirty="0">
              <a:solidFill>
                <a:srgbClr val="4E3B3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Clr>
                <a:srgbClr val="F0A22E"/>
              </a:buClr>
              <a:buFont typeface="Symbol"/>
              <a:buChar char=""/>
            </a:pP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календарно-тематическое планирование в </a:t>
            </a:r>
            <a:r>
              <a:rPr lang="ru-RU" sz="1600" dirty="0" err="1">
                <a:solidFill>
                  <a:srgbClr val="4E3B3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соотвествии</a:t>
            </a: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 выбранной темой конкурса</a:t>
            </a:r>
            <a:endParaRPr lang="ru-RU" sz="1600" dirty="0">
              <a:solidFill>
                <a:srgbClr val="4E3B3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Clr>
                <a:srgbClr val="F0A22E"/>
              </a:buClr>
              <a:buFont typeface="Symbol"/>
              <a:buChar char=""/>
            </a:pP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подробное описание системы работы, согласно выбранной теме конкурса </a:t>
            </a:r>
            <a:endParaRPr lang="ru-RU" sz="1600" dirty="0">
              <a:solidFill>
                <a:srgbClr val="4E3B3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Clr>
                <a:srgbClr val="F0A22E"/>
              </a:buClr>
              <a:buFont typeface="Symbol"/>
              <a:buChar char=""/>
            </a:pP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подробное описание одного или нескольких занятий согласно теме конкурса</a:t>
            </a:r>
            <a:endParaRPr lang="ru-RU" sz="1600" dirty="0">
              <a:solidFill>
                <a:srgbClr val="4E3B3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Clr>
                <a:srgbClr val="F0A22E"/>
              </a:buClr>
              <a:buFont typeface="Symbol"/>
              <a:buChar char=""/>
            </a:pP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оценку эффективности работы педагога</a:t>
            </a:r>
            <a:endParaRPr lang="ru-RU" sz="1600" dirty="0">
              <a:solidFill>
                <a:srgbClr val="4E3B3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Clr>
                <a:srgbClr val="F0A22E"/>
              </a:buClr>
              <a:buFont typeface="Symbol"/>
              <a:buChar char=""/>
            </a:pP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Фото, иллюстрирующие реализацию методики</a:t>
            </a:r>
            <a:endParaRPr lang="ru-RU" sz="1600" dirty="0">
              <a:solidFill>
                <a:srgbClr val="4E3B3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Clr>
                <a:srgbClr val="F0A22E"/>
              </a:buClr>
              <a:buFont typeface="Symbol"/>
              <a:buChar char=""/>
            </a:pP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Дополнительно конкурсант может предоставить отзыв или рецензию специалиста в области образования об эффективности предложенной методики, отзывы родителей, детей и т.д. </a:t>
            </a:r>
            <a:endParaRPr lang="ru-RU" sz="1600" dirty="0">
              <a:solidFill>
                <a:srgbClr val="4E3B3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14300" lvl="0" indent="0">
              <a:lnSpc>
                <a:spcPct val="115000"/>
              </a:lnSpc>
              <a:spcAft>
                <a:spcPts val="1000"/>
              </a:spcAft>
              <a:buClr>
                <a:srgbClr val="F0A22E"/>
              </a:buClr>
              <a:buNone/>
            </a:pPr>
            <a:r>
              <a:rPr lang="ru-RU" sz="1600" dirty="0">
                <a:solidFill>
                  <a:srgbClr val="4E3B3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rgbClr val="4E3B3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Clr>
                <a:srgbClr val="F0A22E"/>
              </a:buClr>
            </a:pPr>
            <a:endParaRPr lang="ru-RU" sz="700" dirty="0">
              <a:solidFill>
                <a:srgbClr val="4E3B30"/>
              </a:solidFill>
              <a:ea typeface="Calibri"/>
              <a:cs typeface="Times New Roman"/>
            </a:endParaRPr>
          </a:p>
          <a:p>
            <a:pPr lvl="0">
              <a:buClr>
                <a:srgbClr val="F0A22E"/>
              </a:buClr>
            </a:pPr>
            <a:endParaRPr lang="ru-RU" sz="800" dirty="0">
              <a:solidFill>
                <a:srgbClr val="4E3B3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28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836712"/>
            <a:ext cx="8686800" cy="2016224"/>
          </a:xfrm>
        </p:spPr>
        <p:txBody>
          <a:bodyPr>
            <a:noAutofit/>
          </a:bodyPr>
          <a:lstStyle/>
          <a:p>
            <a:pPr algn="r"/>
            <a:r>
              <a:rPr lang="ru-RU" sz="4000" dirty="0" smtClean="0"/>
              <a:t>«Человек есть то, что он есть»</a:t>
            </a:r>
            <a:br>
              <a:rPr lang="ru-RU" sz="4000" dirty="0" smtClean="0"/>
            </a:br>
            <a:r>
              <a:rPr lang="ru-RU" sz="4000" dirty="0" smtClean="0"/>
              <a:t>Сократ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2987792"/>
            <a:ext cx="5301010" cy="365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74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596064" cy="5027389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15000"/>
              </a:lnSpc>
              <a:buNone/>
            </a:pP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1.Первый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региональный отборочный  тур.</a:t>
            </a:r>
            <a:endParaRPr lang="ru-RU" sz="1400" dirty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Проводится в регионах – участниках программы «Разговор о правильном питании» с 02.10.2018 по 16.04.2019 включая подведение итогов и объявление результатов, при организационной поддержке со стороны  органа управления образованием субъекта Российской Федерации, координирующего работу программы "Разговор о правильном питании"  в регионе (далее - региональный организатор) на основании Договора (Меморандума) о сотрудничестве между ООО Нестле Россия и региональным организатором конкурса </a:t>
            </a:r>
            <a:endParaRPr lang="ru-RU" sz="1400" dirty="0"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 2.Второй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межрегиональный заочный тур</a:t>
            </a:r>
            <a:endParaRPr lang="ru-RU" sz="1400" dirty="0"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Проводится с 16.04.19 по 30.04.19 включая подведение итогов и объявление результатов </a:t>
            </a:r>
            <a:endParaRPr lang="ru-RU" sz="1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  <a:tabLst>
                <a:tab pos="457200" algn="l"/>
              </a:tabLst>
            </a:pPr>
            <a:r>
              <a:rPr lang="ru-RU" sz="1400" b="1" dirty="0" smtClean="0">
                <a:ea typeface="Calibri"/>
                <a:cs typeface="Times New Roman"/>
              </a:rPr>
              <a:t> 3.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Третий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межрегиональный очный тур </a:t>
            </a:r>
            <a:endParaRPr lang="ru-RU" sz="1400" b="1" dirty="0"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  <a:tabLst>
                <a:tab pos="457200" algn="l"/>
              </a:tabLst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Проводится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с 06.06.19 по 29.06.19 включая подведение итогов и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обьявление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результатов </a:t>
            </a:r>
            <a:endParaRPr lang="ru-RU" sz="1400" dirty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  <a:tabLst>
                <a:tab pos="457200" algn="l"/>
              </a:tabLs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Третий тур конкурса проводится в рамках ежегодной Международной региональной конференции "Воспитываем здоровое поколение". Место проведения - г.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Москва. Третий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тур проходит в два этапа. На первом этапе выступают все участники с презентациями своих методических материалов. Межрегиональным  жюри по разработанным критериям, согласно Приложению 3,  оценивает представленные работы по бальной системе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. На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втором этапе 6 участников набравших максимальное количество баллов участвуют в очном испытании. Очное испытание предполагает выполнение участниками творческого задания. Выбирается участник, набравший максимальное количество баллов.</a:t>
            </a:r>
            <a:endParaRPr lang="ru-RU" sz="1400" dirty="0">
              <a:ea typeface="Calibri"/>
              <a:cs typeface="Times New Roman"/>
            </a:endParaRPr>
          </a:p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881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конкурсе «Воспитываем здоровых и счастливых»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</a:t>
            </a:r>
            <a:r>
              <a:rPr lang="ru-RU" sz="18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фотографий, за которых проголосует больше всего посетителей сайта, получат главный приз — 3 дневную экскурсионную поездку в Москву.</a:t>
            </a:r>
          </a:p>
          <a:p>
            <a:r>
              <a:rPr lang="ru-RU" sz="18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вы сможете разместить 5 фотографий, каждая из которых должна соответствовать объявленной теме.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Тема «Осень хвастлива, да справедлива». Срок отправки работ: 10.10.2018 – 01.02.2019 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2. Тема «Правильный завтрак – активный день». Срок отправки работ: 20.11.2018 – 01.03.2019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3. Тема «Не хочешь холоду, полюби спорт смолоду». Срок отправки работ: 20.12.2018 – 25.04.2019 г. 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4. Тема «За общим столом еда вкусней». Срок отправки работ: 01.02.2019 – 25.04.2019 г. 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5. Тема «Кто ловко бьет по мячу, тому все по плечу».  Срок отправки работ: 01.03.2019 – 25.04.2019 г.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Участник Конкурса может направить не более 1 (Одной) Работы по каждому этапу Конкурса. Общее максимальное количество Работ, направляемых Участниками за весь период проведения Конкурса – не более 5 (Пяти) и не менее 3 (трех). 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6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692696"/>
            <a:ext cx="8458200" cy="44644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Курирует программу в нашем регионе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«Городской центр медицинской профилактики»</a:t>
            </a:r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программы в г. Екатеринбург «Разговор о правильном питании»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Уфимцева Олеся Борисовна, т. 89089057602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1510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1" y="1268760"/>
            <a:ext cx="8200737" cy="3978263"/>
          </a:xfrm>
        </p:spPr>
        <p:txBody>
          <a:bodyPr/>
          <a:lstStyle/>
          <a:p>
            <a:r>
              <a:rPr lang="ru-RU" dirty="0" smtClean="0"/>
              <a:t>Предлагаем Поиграть…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010" y="2420888"/>
            <a:ext cx="3070385" cy="366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156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50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9555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Исследование питания российских детей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340768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1202A"/>
                </a:solidFill>
              </a:rPr>
              <a:t>1. </a:t>
            </a:r>
            <a:r>
              <a:rPr lang="ru-RU" b="1" dirty="0" smtClean="0">
                <a:solidFill>
                  <a:srgbClr val="112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Избыточное </a:t>
            </a:r>
            <a:r>
              <a:rPr lang="ru-RU" b="1" dirty="0">
                <a:solidFill>
                  <a:srgbClr val="112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потребление жиров и насыщенных жиров.</a:t>
            </a:r>
          </a:p>
          <a:p>
            <a:r>
              <a:rPr lang="ru-RU" dirty="0">
                <a:solidFill>
                  <a:srgbClr val="112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 детей превышают нормы потребления насыщенных жиров практически в 1,5 раза. Основными источниками жиров и насыщенных жиров являются мясные блюда, колбасы и выпечка.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4632" y="2564904"/>
            <a:ext cx="84241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12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2.Избыточное </a:t>
            </a:r>
            <a:r>
              <a:rPr lang="ru-RU" b="1" dirty="0">
                <a:solidFill>
                  <a:srgbClr val="112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потребление сахаров.</a:t>
            </a:r>
          </a:p>
          <a:p>
            <a:r>
              <a:rPr lang="ru-RU" dirty="0">
                <a:solidFill>
                  <a:srgbClr val="112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70% детей превышают рекомендуемые нормы по потреблению сахару. Кроме того, средние показатели потребления сахара также превосходят норму на 30-40%. Больше половины сахара дети получают из напитков – сладкого чая, компотов и киселей; на втором месте – сладкая выпечка, на которую приходится около 13% от всего потребляемого сахара. Вклад шоколадных изделий составляет всего 6%.</a:t>
            </a:r>
            <a:endParaRPr lang="ru-RU" b="0" i="0" dirty="0">
              <a:solidFill>
                <a:srgbClr val="11202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4632" y="4596229"/>
            <a:ext cx="8316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12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3.Недостаточное </a:t>
            </a:r>
            <a:r>
              <a:rPr lang="ru-RU" b="1" dirty="0">
                <a:solidFill>
                  <a:srgbClr val="112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потребление молочных продуктов.</a:t>
            </a:r>
          </a:p>
          <a:p>
            <a:r>
              <a:rPr lang="ru-RU" dirty="0">
                <a:solidFill>
                  <a:srgbClr val="112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 в других странах, дети в России потребляют недостаточное количество молочных продуктов, что ведет к дефициту потребления кальция, который особенно необходим детям в период активного роста. Важно отметить, что с возрастом количество молочных продуктов в рационе детей только падает.</a:t>
            </a:r>
            <a:endParaRPr lang="ru-RU" b="0" i="0" dirty="0">
              <a:solidFill>
                <a:srgbClr val="11202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27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66692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112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4.Избыточное </a:t>
            </a:r>
            <a:r>
              <a:rPr lang="ru-RU" b="1" dirty="0">
                <a:solidFill>
                  <a:srgbClr val="112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потребление соли.</a:t>
            </a:r>
          </a:p>
          <a:p>
            <a:pPr marL="0" indent="0">
              <a:buNone/>
            </a:pPr>
            <a:r>
              <a:rPr lang="ru-RU" dirty="0">
                <a:solidFill>
                  <a:srgbClr val="112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в возрасте 3-7 лет около 50% детей потребляют в сутки больше соли, чем рекомендовано ВОЗ для взрослого населения (5 г). Основным источником соли в детском рационе является хлеб, на который приходится около 17% потребляемой соли. Даже хлеб, который не кажется нам соленым, на самом деле содержит довольно много соли, которая добавляется для более яркого вкуса хлеба и для его текстуры. На втором месте среди источников соли находятся супы (≈ 14%), на третьем - колбасные изделия (≈ 8%). К сожалению, количество сосисок и бутербродов с колбасой в детском рационе выше, чем хотелось бы, причем это количество с возрастом только возрастает.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221088"/>
            <a:ext cx="85182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1202A"/>
                </a:solidFill>
                <a:latin typeface="Roboto"/>
              </a:rPr>
              <a:t>5</a:t>
            </a:r>
            <a:r>
              <a:rPr lang="ru-RU" b="1" dirty="0" smtClean="0">
                <a:solidFill>
                  <a:srgbClr val="112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Недостаточное </a:t>
            </a:r>
            <a:r>
              <a:rPr lang="ru-RU" b="1" dirty="0">
                <a:solidFill>
                  <a:srgbClr val="112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потребление овощей и фруктов.</a:t>
            </a:r>
          </a:p>
          <a:p>
            <a:r>
              <a:rPr lang="ru-RU" dirty="0">
                <a:solidFill>
                  <a:srgbClr val="112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Овощи и фрукты являются одной из основных продуктовых групп и должны присутствовать в рационе в количестве 5 порций (около 400 г) в день. К сожалению, результаты исследования показывают, что далеко не все дети потребляют овощи и фрукты ежедневно, а потребление овощей составляет только половину рекомендуемой нормы.</a:t>
            </a:r>
            <a:endParaRPr lang="ru-RU" b="0" i="0" dirty="0">
              <a:solidFill>
                <a:srgbClr val="11202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57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275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Глобальная инициатива компании «</a:t>
            </a:r>
            <a:r>
              <a:rPr lang="en-US" dirty="0" err="1" smtClean="0"/>
              <a:t>netstle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000" cap="all" dirty="0">
                <a:solidFill>
                  <a:srgbClr val="11202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 – помочь 50 миллионам </a:t>
            </a:r>
            <a:r>
              <a:rPr lang="ru-RU" sz="3000" cap="all" dirty="0" smtClean="0">
                <a:solidFill>
                  <a:srgbClr val="11202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детей </a:t>
            </a:r>
            <a:r>
              <a:rPr lang="ru-RU" sz="3000" cap="all" dirty="0">
                <a:solidFill>
                  <a:srgbClr val="11202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вести более здоровый </a:t>
            </a:r>
            <a:r>
              <a:rPr lang="ru-RU" sz="3000" cap="all" dirty="0" smtClean="0">
                <a:solidFill>
                  <a:srgbClr val="11202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образ </a:t>
            </a:r>
            <a:r>
              <a:rPr lang="ru-RU" sz="3000" cap="all" dirty="0">
                <a:solidFill>
                  <a:srgbClr val="11202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жизни к 2030 году</a:t>
            </a:r>
            <a:r>
              <a:rPr lang="ru-RU" sz="3000" cap="all" dirty="0" smtClean="0">
                <a:solidFill>
                  <a:srgbClr val="11202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000" u="sng" cap="all" dirty="0" smtClean="0">
                <a:solidFill>
                  <a:srgbClr val="11202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Инициативы:</a:t>
            </a:r>
          </a:p>
          <a:p>
            <a:r>
              <a:rPr lang="ru-RU" dirty="0" smtClean="0">
                <a:solidFill>
                  <a:srgbClr val="112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Получать </a:t>
            </a:r>
            <a:r>
              <a:rPr lang="ru-RU" dirty="0">
                <a:solidFill>
                  <a:srgbClr val="112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знания о питании, делиться ими и применять их на практике</a:t>
            </a:r>
          </a:p>
          <a:p>
            <a:r>
              <a:rPr lang="ru-RU" dirty="0">
                <a:solidFill>
                  <a:srgbClr val="112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Предлагать более вкусные и полезные продукты</a:t>
            </a:r>
          </a:p>
          <a:p>
            <a:r>
              <a:rPr lang="ru-RU" dirty="0">
                <a:solidFill>
                  <a:srgbClr val="112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программы и услуги, чтобы вдохновлять </a:t>
            </a:r>
            <a:r>
              <a:rPr lang="ru-RU" dirty="0" smtClean="0">
                <a:solidFill>
                  <a:srgbClr val="112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</a:t>
            </a:r>
            <a:r>
              <a:rPr lang="ru-RU" dirty="0">
                <a:solidFill>
                  <a:srgbClr val="112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здоровое поколение.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71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581947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112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в Институте возрастной физиологии Российской Академии Образования</a:t>
            </a:r>
          </a:p>
          <a:p>
            <a:r>
              <a:rPr lang="ru-RU" sz="2400" dirty="0">
                <a:solidFill>
                  <a:srgbClr val="112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поддержана Министерством просвещения РФ</a:t>
            </a:r>
          </a:p>
          <a:p>
            <a:pPr>
              <a:buFont typeface="Arial"/>
              <a:buChar char="•"/>
            </a:pPr>
            <a:r>
              <a:rPr lang="ru-RU" sz="20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u="sng" dirty="0">
                <a:solidFill>
                  <a:srgbClr val="EB55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30.04.2015 № 08-641</a:t>
            </a:r>
            <a:r>
              <a:rPr lang="ru-RU" sz="2000" dirty="0">
                <a:solidFill>
                  <a:srgbClr val="41A1D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 </a:t>
            </a:r>
            <a:r>
              <a:rPr lang="ru-RU" sz="2000" dirty="0">
                <a:solidFill>
                  <a:srgbClr val="ACACA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ru-RU" sz="2000" dirty="0" err="1">
                <a:solidFill>
                  <a:srgbClr val="ACACA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pdf</a:t>
            </a:r>
            <a:endParaRPr lang="ru-RU" sz="2000" dirty="0">
              <a:solidFill>
                <a:srgbClr val="3C3C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ru-RU" sz="20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u="sng" dirty="0">
                <a:solidFill>
                  <a:srgbClr val="EB55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письмо Министерства 2007</a:t>
            </a:r>
            <a:r>
              <a:rPr lang="ru-RU" sz="2000" dirty="0">
                <a:solidFill>
                  <a:srgbClr val="41A1D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</a:t>
            </a:r>
            <a:r>
              <a:rPr lang="ru-RU" sz="2000" dirty="0">
                <a:solidFill>
                  <a:srgbClr val="ACACA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ru-RU" sz="2000" dirty="0" err="1">
                <a:solidFill>
                  <a:srgbClr val="ACACA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pdf</a:t>
            </a:r>
            <a:endParaRPr lang="ru-RU" sz="2000" dirty="0">
              <a:solidFill>
                <a:srgbClr val="3C3C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ru-RU" sz="20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u="sng" dirty="0">
                <a:solidFill>
                  <a:srgbClr val="EB55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письмо </a:t>
            </a:r>
            <a:r>
              <a:rPr lang="ru-RU" sz="2000" u="sng" dirty="0" err="1">
                <a:solidFill>
                  <a:srgbClr val="EB55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Минстерства</a:t>
            </a:r>
            <a:r>
              <a:rPr lang="ru-RU" sz="2000" u="sng" dirty="0">
                <a:solidFill>
                  <a:srgbClr val="EB55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2011</a:t>
            </a:r>
            <a:r>
              <a:rPr lang="ru-RU" sz="2000" dirty="0">
                <a:solidFill>
                  <a:srgbClr val="41A1D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 </a:t>
            </a:r>
            <a:r>
              <a:rPr lang="ru-RU" sz="2000" dirty="0">
                <a:solidFill>
                  <a:srgbClr val="ACACA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ru-RU" sz="2000" dirty="0" err="1">
                <a:solidFill>
                  <a:srgbClr val="ACACA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pdf</a:t>
            </a:r>
            <a:endParaRPr lang="ru-RU" sz="2000" dirty="0">
              <a:solidFill>
                <a:srgbClr val="3C3C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ru-RU" sz="20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u="sng" dirty="0">
                <a:solidFill>
                  <a:srgbClr val="EB55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письмо Министерства 2017</a:t>
            </a:r>
            <a:r>
              <a:rPr lang="ru-RU" sz="2000" dirty="0">
                <a:solidFill>
                  <a:srgbClr val="41A1D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 </a:t>
            </a:r>
            <a:r>
              <a:rPr lang="ru-RU" sz="2000" dirty="0">
                <a:solidFill>
                  <a:srgbClr val="ACACA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ru-RU" sz="2000" dirty="0" err="1" smtClean="0">
                <a:solidFill>
                  <a:srgbClr val="ACACA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pdf</a:t>
            </a:r>
            <a:endParaRPr lang="ru-RU" sz="2000" dirty="0" smtClean="0">
              <a:solidFill>
                <a:srgbClr val="ACAC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endParaRPr lang="ru-RU" sz="2000" dirty="0">
              <a:solidFill>
                <a:srgbClr val="3C3C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112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трех модулей:</a:t>
            </a:r>
          </a:p>
          <a:p>
            <a:pPr>
              <a:buFont typeface="Arial"/>
              <a:buChar char="•"/>
            </a:pPr>
            <a:r>
              <a:rPr lang="ru-RU" sz="2400" b="1" u="sng" dirty="0">
                <a:solidFill>
                  <a:srgbClr val="112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«Разговор о правильном питании» (для детей 6-8 лет)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112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«Две недели в лагере здоровья» (для младших подростков 9-11 лет)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112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«Формула правильного питания» (для подростков 12-14 лет</a:t>
            </a:r>
            <a:r>
              <a:rPr lang="ru-RU" sz="2400" dirty="0" smtClean="0">
                <a:solidFill>
                  <a:srgbClr val="112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rgbClr val="1120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98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ÑÐ°Ð·Ð³Ð¾Ð²Ð¾Ñ Ð¾ Ð¿ÑÐ°Ð²Ð¸Ð»ÑÐ½Ð¾Ð¼ Ð¿Ð¸ÑÐ°Ð½Ð¸Ð¸ ÑÐ°Ð¹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7" y="1340768"/>
            <a:ext cx="833877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9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Предназначена</a:t>
            </a:r>
            <a:r>
              <a:rPr lang="ru-RU" dirty="0"/>
              <a:t> </a:t>
            </a:r>
            <a:r>
              <a:rPr lang="ru-RU" dirty="0" smtClean="0"/>
              <a:t>для детей </a:t>
            </a:r>
            <a:r>
              <a:rPr lang="ru-RU" dirty="0" smtClean="0">
                <a:solidFill>
                  <a:srgbClr val="EB5599"/>
                </a:solidFill>
                <a:latin typeface="Lunchbox"/>
              </a:rPr>
              <a:t>6-14 </a:t>
            </a:r>
            <a:r>
              <a:rPr lang="ru-RU" dirty="0">
                <a:solidFill>
                  <a:srgbClr val="EB5599"/>
                </a:solidFill>
                <a:latin typeface="Lunchbox"/>
              </a:rPr>
              <a:t>лет</a:t>
            </a:r>
          </a:p>
          <a:p>
            <a:pPr marL="0" indent="0">
              <a:buNone/>
            </a:pPr>
            <a:r>
              <a:rPr lang="ru-RU" dirty="0"/>
              <a:t>Участвует ежегодно</a:t>
            </a:r>
          </a:p>
          <a:p>
            <a:r>
              <a:rPr lang="ru-RU" dirty="0">
                <a:solidFill>
                  <a:srgbClr val="26BBE4"/>
                </a:solidFill>
                <a:latin typeface="Lunchbox"/>
              </a:rPr>
              <a:t>60 регионов</a:t>
            </a:r>
            <a:endParaRPr lang="ru-RU" dirty="0"/>
          </a:p>
          <a:p>
            <a:r>
              <a:rPr lang="ru-RU" dirty="0">
                <a:solidFill>
                  <a:srgbClr val="26BBE4"/>
                </a:solidFill>
                <a:latin typeface="Lunchbox"/>
              </a:rPr>
              <a:t>1 250 000</a:t>
            </a:r>
            <a:r>
              <a:rPr lang="ru-RU" dirty="0"/>
              <a:t> </a:t>
            </a:r>
            <a:r>
              <a:rPr lang="ru-RU" dirty="0">
                <a:solidFill>
                  <a:srgbClr val="26BBE4"/>
                </a:solidFill>
                <a:latin typeface="Lunchbox"/>
              </a:rPr>
              <a:t>детей</a:t>
            </a:r>
            <a:endParaRPr lang="ru-RU" dirty="0"/>
          </a:p>
          <a:p>
            <a:r>
              <a:rPr lang="ru-RU" dirty="0">
                <a:solidFill>
                  <a:srgbClr val="576066"/>
                </a:solidFill>
              </a:rPr>
              <a:t>Внедряется </a:t>
            </a:r>
            <a:r>
              <a:rPr lang="ru-RU" dirty="0" smtClean="0">
                <a:solidFill>
                  <a:srgbClr val="576066"/>
                </a:solidFill>
              </a:rPr>
              <a:t>с </a:t>
            </a:r>
            <a:r>
              <a:rPr lang="ru-RU" dirty="0" smtClean="0">
                <a:solidFill>
                  <a:srgbClr val="8EBF44"/>
                </a:solidFill>
                <a:latin typeface="Lunchbox"/>
              </a:rPr>
              <a:t>1999</a:t>
            </a:r>
            <a:r>
              <a:rPr lang="ru-RU" dirty="0">
                <a:solidFill>
                  <a:srgbClr val="8EBF44"/>
                </a:solidFill>
                <a:latin typeface="Lunchbox"/>
              </a:rPr>
              <a:t> года</a:t>
            </a:r>
            <a:endParaRPr lang="ru-RU" dirty="0"/>
          </a:p>
          <a:p>
            <a:r>
              <a:rPr lang="ru-RU" dirty="0">
                <a:solidFill>
                  <a:srgbClr val="576066"/>
                </a:solidFill>
              </a:rPr>
              <a:t>С программой познакомилось</a:t>
            </a:r>
          </a:p>
          <a:p>
            <a:r>
              <a:rPr lang="ru-RU" dirty="0" smtClean="0">
                <a:solidFill>
                  <a:srgbClr val="F98B00"/>
                </a:solidFill>
                <a:latin typeface="Lunchbox"/>
              </a:rPr>
              <a:t>Более 8 </a:t>
            </a:r>
            <a:r>
              <a:rPr lang="ru-RU" dirty="0">
                <a:solidFill>
                  <a:srgbClr val="F98B00"/>
                </a:solidFill>
                <a:latin typeface="Lunchbox"/>
              </a:rPr>
              <a:t>000 000 детей</a:t>
            </a:r>
            <a:endParaRPr lang="ru-RU" dirty="0"/>
          </a:p>
          <a:p>
            <a:endParaRPr lang="ru-RU" dirty="0"/>
          </a:p>
        </p:txBody>
      </p:sp>
      <p:pic>
        <p:nvPicPr>
          <p:cNvPr id="5126" name="Picture 6" descr="ÐÐ°ÑÑÐ¸Ð½ÐºÐ¸ Ð¿Ð¾ Ð·Ð°Ð¿ÑÐ¾ÑÑ ÑÐ°Ð·Ð³Ð¾Ð²Ð¾Ñ Ð¾ Ð¿ÑÐ°Ð²Ð¸Ð»ÑÐ½Ð¾Ð¼ Ð¿Ð¸ÑÐ°Ð½Ð¸Ð¸ ÑÐ°Ð¹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76872"/>
            <a:ext cx="2664296" cy="225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52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260648"/>
            <a:ext cx="4290556" cy="10458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Филипова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Безруких  Марьяна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476672"/>
            <a:ext cx="4292241" cy="82984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Макаева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-руководитель программы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8" t="38315" r="37965"/>
          <a:stretch/>
        </p:blipFill>
        <p:spPr bwMode="auto">
          <a:xfrm>
            <a:off x="1259632" y="1412776"/>
            <a:ext cx="2448272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142" y="1316038"/>
            <a:ext cx="3474931" cy="463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7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426</TotalTime>
  <Words>1224</Words>
  <Application>Microsoft Office PowerPoint</Application>
  <PresentationFormat>Экран (4:3)</PresentationFormat>
  <Paragraphs>121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Формирование ценности здорового образа жизни у детей старшего дошкольного возраста, через реализацию программы «Разговор о правильном питании»</vt:lpstr>
      <vt:lpstr>«Человек есть то, что он есть» Сократ</vt:lpstr>
      <vt:lpstr>Исследование питания российских детей </vt:lpstr>
      <vt:lpstr>Презентация PowerPoint</vt:lpstr>
      <vt:lpstr>Глобальная инициатива компании «netstle»</vt:lpstr>
      <vt:lpstr>Презентация PowerPoint</vt:lpstr>
      <vt:lpstr>Презентация PowerPoint</vt:lpstr>
      <vt:lpstr>Презентация PowerPoint</vt:lpstr>
      <vt:lpstr>Презентация PowerPoint</vt:lpstr>
      <vt:lpstr>Позиция авторов:</vt:lpstr>
      <vt:lpstr>Презентация PowerPoint</vt:lpstr>
      <vt:lpstr>Предложение:</vt:lpstr>
      <vt:lpstr>Из опыта работы…</vt:lpstr>
      <vt:lpstr>Педагогические находки!</vt:lpstr>
      <vt:lpstr>Выставочный СТЕНД на конференции в г. Москва</vt:lpstr>
      <vt:lpstr>Преимущества программы «РПП»</vt:lpstr>
      <vt:lpstr>К о н к у р с   детских  проектов «Составляем кулинарную энциклопедию нашей страны»   </vt:lpstr>
      <vt:lpstr>Конкурс методик</vt:lpstr>
      <vt:lpstr>Презентация PowerPoint</vt:lpstr>
      <vt:lpstr>Презентация PowerPoint</vt:lpstr>
      <vt:lpstr>Положение о конкурсе «Воспитываем здоровых и счастливых»</vt:lpstr>
      <vt:lpstr>Презентация PowerPoint</vt:lpstr>
      <vt:lpstr>Предлагаем Поиграть…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Metodist</dc:creator>
  <cp:lastModifiedBy>dns</cp:lastModifiedBy>
  <cp:revision>22</cp:revision>
  <dcterms:created xsi:type="dcterms:W3CDTF">2018-09-23T07:33:06Z</dcterms:created>
  <dcterms:modified xsi:type="dcterms:W3CDTF">2018-09-26T04:25:34Z</dcterms:modified>
</cp:coreProperties>
</file>